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31"/>
  </p:notesMasterIdLst>
  <p:handoutMasterIdLst>
    <p:handoutMasterId r:id="rId32"/>
  </p:handoutMasterIdLst>
  <p:sldIdLst>
    <p:sldId id="507" r:id="rId5"/>
    <p:sldId id="485" r:id="rId6"/>
    <p:sldId id="539" r:id="rId7"/>
    <p:sldId id="486" r:id="rId8"/>
    <p:sldId id="552" r:id="rId9"/>
    <p:sldId id="577" r:id="rId10"/>
    <p:sldId id="550" r:id="rId11"/>
    <p:sldId id="333" r:id="rId12"/>
    <p:sldId id="492" r:id="rId13"/>
    <p:sldId id="504" r:id="rId14"/>
    <p:sldId id="310" r:id="rId15"/>
    <p:sldId id="450" r:id="rId16"/>
    <p:sldId id="579" r:id="rId17"/>
    <p:sldId id="542" r:id="rId18"/>
    <p:sldId id="528" r:id="rId19"/>
    <p:sldId id="551" r:id="rId20"/>
    <p:sldId id="505" r:id="rId21"/>
    <p:sldId id="343" r:id="rId22"/>
    <p:sldId id="267" r:id="rId23"/>
    <p:sldId id="548" r:id="rId24"/>
    <p:sldId id="527" r:id="rId25"/>
    <p:sldId id="502" r:id="rId26"/>
    <p:sldId id="503" r:id="rId27"/>
    <p:sldId id="532" r:id="rId28"/>
    <p:sldId id="538" r:id="rId29"/>
    <p:sldId id="501" r:id="rId30"/>
  </p:sldIdLst>
  <p:sldSz cx="12192000" cy="6858000"/>
  <p:notesSz cx="6789738" cy="9929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D9FA"/>
    <a:srgbClr val="0069AE"/>
    <a:srgbClr val="F29400"/>
    <a:srgbClr val="0057A7"/>
    <a:srgbClr val="004B9B"/>
    <a:srgbClr val="447200"/>
    <a:srgbClr val="0068AD"/>
    <a:srgbClr val="DFB1A1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AEFF7"/>
          </a:solidFill>
        </a:fill>
      </a:tcStyle>
    </a:wholeTbl>
    <a:band1H>
      <a:tcStyle>
        <a:tcBdr/>
        <a:fill>
          <a:solidFill>
            <a:srgbClr val="D2DEEF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D2DEEF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5B9BD5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5B9BD5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5B9BD5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5B9BD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44" autoAdjust="0"/>
    <p:restoredTop sz="92784" autoAdjust="0"/>
  </p:normalViewPr>
  <p:slideViewPr>
    <p:cSldViewPr snapToGrid="0">
      <p:cViewPr>
        <p:scale>
          <a:sx n="35" d="100"/>
          <a:sy n="35" d="100"/>
        </p:scale>
        <p:origin x="-84" y="-8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xmlns="" id="{C04C8CE5-5EA8-446F-AB84-26986B83169D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1" y="1"/>
            <a:ext cx="2942219" cy="49821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31" tIns="45715" rIns="91431" bIns="45715" anchor="t" anchorCtr="0" compatLnSpc="1">
            <a:noAutofit/>
          </a:bodyPr>
          <a:lstStyle/>
          <a:p>
            <a:pPr defTabSz="914305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C3ED113A-DE97-4ED9-8F4F-7A26469F8204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3845938" y="1"/>
            <a:ext cx="2942219" cy="49821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31" tIns="45715" rIns="91431" bIns="45715" anchor="t" anchorCtr="0" compatLnSpc="1">
            <a:noAutofit/>
          </a:bodyPr>
          <a:lstStyle/>
          <a:p>
            <a:pPr algn="r" defTabSz="914305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8253EA98-634E-431B-B351-8371278980E3}" type="datetime1">
              <a:rPr lang="fr-FR" sz="1200">
                <a:solidFill>
                  <a:srgbClr val="000000"/>
                </a:solidFill>
                <a:latin typeface="Calibri"/>
              </a:rPr>
              <a:pPr algn="r" defTabSz="914305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23/02/2019</a:t>
            </a:fld>
            <a:endParaRPr lang="fr-FR" sz="120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D9AB4CFC-D5BA-4652-8BC8-904BD3145373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1" y="9431598"/>
            <a:ext cx="2942219" cy="49821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31" tIns="45715" rIns="91431" bIns="45715" anchor="b" anchorCtr="0" compatLnSpc="1">
            <a:noAutofit/>
          </a:bodyPr>
          <a:lstStyle/>
          <a:p>
            <a:pPr defTabSz="914305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3D9741EF-D52D-47E4-91E4-7A5E2E0D5958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3845938" y="9431598"/>
            <a:ext cx="2942219" cy="49821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31" tIns="45715" rIns="91431" bIns="45715" anchor="b" anchorCtr="0" compatLnSpc="1">
            <a:noAutofit/>
          </a:bodyPr>
          <a:lstStyle/>
          <a:p>
            <a:pPr algn="r" defTabSz="914305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AD1C708B-D3E7-4FB5-BADD-BCBF74B4D23D}" type="slidenum">
              <a:pPr algn="r" defTabSz="914305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‹N°›</a:t>
            </a:fld>
            <a:endParaRPr lang="fr-FR" sz="120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343991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xmlns="" id="{39019278-4878-4762-B1B5-29D56C7BA672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1" y="1"/>
            <a:ext cx="2942219" cy="49821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31" tIns="45715" rIns="91431" bIns="45715" anchor="t" anchorCtr="0" compatLnSpc="1">
            <a:noAutofit/>
          </a:bodyPr>
          <a:lstStyle>
            <a:lvl1pPr marL="0" marR="0" lvl="0" indent="0" algn="l" defTabSz="914305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2F13E354-1D70-462C-978D-6F5B5A5E6EFC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3845938" y="1"/>
            <a:ext cx="2942219" cy="49821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31" tIns="45715" rIns="91431" bIns="45715" anchor="t" anchorCtr="0" compatLnSpc="1">
            <a:noAutofit/>
          </a:bodyPr>
          <a:lstStyle>
            <a:lvl1pPr marL="0" marR="0" lvl="0" indent="0" algn="r" defTabSz="914305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798C97B4-14E5-44D7-AEE6-64BFC3327F4D}" type="datetime1">
              <a:rPr lang="fr-FR"/>
              <a:pPr lvl="0"/>
              <a:t>23/02/2019</a:t>
            </a:fld>
            <a:endParaRPr lang="fr-FR"/>
          </a:p>
        </p:txBody>
      </p:sp>
      <p:sp>
        <p:nvSpPr>
          <p:cNvPr id="4" name="Espace réservé de l'image des diapositives 3">
            <a:extLst>
              <a:ext uri="{FF2B5EF4-FFF2-40B4-BE49-F238E27FC236}">
                <a16:creationId xmlns:a16="http://schemas.microsoft.com/office/drawing/2014/main" xmlns="" id="{47A43331-D9B6-4C7F-A94E-D345F912113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17513" y="1241425"/>
            <a:ext cx="5954712" cy="3351213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Espace réservé des commentaires 4">
            <a:extLst>
              <a:ext uri="{FF2B5EF4-FFF2-40B4-BE49-F238E27FC236}">
                <a16:creationId xmlns:a16="http://schemas.microsoft.com/office/drawing/2014/main" xmlns="" id="{0B22A2D9-D6F0-4950-86FC-E1DDEA443F89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78969" y="4778719"/>
            <a:ext cx="5431792" cy="390986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31" tIns="45715" rIns="91431" bIns="45715" anchor="t" anchorCtr="0" compatLnSpc="1">
            <a:no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F91E968-FC64-402E-A63B-13FCF2435DAB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1" y="9431598"/>
            <a:ext cx="2942219" cy="49821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31" tIns="45715" rIns="91431" bIns="45715" anchor="b" anchorCtr="0" compatLnSpc="1">
            <a:noAutofit/>
          </a:bodyPr>
          <a:lstStyle>
            <a:lvl1pPr marL="0" marR="0" lvl="0" indent="0" algn="l" defTabSz="914305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9A4AC31B-6462-4593-ADA3-E69C212EBB2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3845938" y="9431598"/>
            <a:ext cx="2942219" cy="49821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31" tIns="45715" rIns="91431" bIns="45715" anchor="b" anchorCtr="0" compatLnSpc="1">
            <a:noAutofit/>
          </a:bodyPr>
          <a:lstStyle>
            <a:lvl1pPr marL="0" marR="0" lvl="0" indent="0" algn="r" defTabSz="914305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A1B62F45-1BB9-49D1-9BA9-8EAE919F152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4502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fr-FR" sz="1200" b="0" i="0" u="none" strike="noStrike" kern="1200" cap="none" spc="0" baseline="0">
        <a:solidFill>
          <a:srgbClr val="000000"/>
        </a:solidFill>
        <a:uFillTx/>
        <a:latin typeface="Calibri"/>
      </a:defRPr>
    </a:lvl1pPr>
    <a:lvl2pPr marL="457200" marR="0" lvl="1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fr-FR" sz="1200" b="0" i="0" u="none" strike="noStrike" kern="1200" cap="none" spc="0" baseline="0">
        <a:solidFill>
          <a:srgbClr val="000000"/>
        </a:solidFill>
        <a:uFillTx/>
        <a:latin typeface="Calibri"/>
      </a:defRPr>
    </a:lvl2pPr>
    <a:lvl3pPr marL="914400" marR="0" lvl="2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fr-FR" sz="1200" b="0" i="0" u="none" strike="noStrike" kern="1200" cap="none" spc="0" baseline="0">
        <a:solidFill>
          <a:srgbClr val="000000"/>
        </a:solidFill>
        <a:uFillTx/>
        <a:latin typeface="Calibri"/>
      </a:defRPr>
    </a:lvl3pPr>
    <a:lvl4pPr marL="1371600" marR="0" lvl="3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fr-FR" sz="1200" b="0" i="0" u="none" strike="noStrike" kern="1200" cap="none" spc="0" baseline="0">
        <a:solidFill>
          <a:srgbClr val="000000"/>
        </a:solidFill>
        <a:uFillTx/>
        <a:latin typeface="Calibri"/>
      </a:defRPr>
    </a:lvl4pPr>
    <a:lvl5pPr marL="1828800" marR="0" lvl="4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fr-FR" sz="1200" b="0" i="0" u="none" strike="noStrike" kern="1200" cap="none" spc="0" baseline="0">
        <a:solidFill>
          <a:srgbClr val="000000"/>
        </a:solidFill>
        <a:uFillTx/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0688" y="1241425"/>
            <a:ext cx="5957887" cy="3351213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B609AF-BFF9-4EC6-82EB-A605CAD67835}" type="slidenum">
              <a:rPr lang="fr-FR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8038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17513" y="1241425"/>
            <a:ext cx="5954712" cy="3351213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Trouver image sur le principe des modes de transport en lien avec le bénéfice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609AF-BFF9-4EC6-82EB-A605CAD67835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50866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17513" y="1241425"/>
            <a:ext cx="5954712" cy="3351213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A1B62F45-1BB9-49D1-9BA9-8EAE919F152C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74629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17513" y="1241425"/>
            <a:ext cx="5954712" cy="3351213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A1B62F45-1BB9-49D1-9BA9-8EAE919F152C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72142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A1B62F45-1BB9-49D1-9BA9-8EAE919F152C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1956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image" Target="../media/image8.emf"/><Relationship Id="rId7" Type="http://schemas.openxmlformats.org/officeDocument/2006/relationships/image" Target="../media/image12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10" Type="http://schemas.openxmlformats.org/officeDocument/2006/relationships/image" Target="../media/image15.emf"/><Relationship Id="rId4" Type="http://schemas.openxmlformats.org/officeDocument/2006/relationships/image" Target="../media/image9.emf"/><Relationship Id="rId9" Type="http://schemas.openxmlformats.org/officeDocument/2006/relationships/image" Target="../media/image14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6.png"/><Relationship Id="rId4" Type="http://schemas.openxmlformats.org/officeDocument/2006/relationships/image" Target="../media/image3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5">
            <a:extLst>
              <a:ext uri="{FF2B5EF4-FFF2-40B4-BE49-F238E27FC236}">
                <a16:creationId xmlns:a16="http://schemas.microsoft.com/office/drawing/2014/main" xmlns="" id="{DB7D3B8B-C4A2-4D17-9EBE-03E6A4EEF3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Image 3">
            <a:extLst>
              <a:ext uri="{FF2B5EF4-FFF2-40B4-BE49-F238E27FC236}">
                <a16:creationId xmlns:a16="http://schemas.microsoft.com/office/drawing/2014/main" xmlns="" id="{97EDCB47-AB84-4DA4-B8B6-DE430D6685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1" name="Espace réservé du numéro de diapositive 5">
            <a:extLst>
              <a:ext uri="{FF2B5EF4-FFF2-40B4-BE49-F238E27FC236}">
                <a16:creationId xmlns:a16="http://schemas.microsoft.com/office/drawing/2014/main" xmlns="" id="{499D7044-03C6-4562-A2C5-F5DB3233243E}"/>
              </a:ext>
            </a:extLst>
          </p:cNvPr>
          <p:cNvSpPr txBox="1"/>
          <p:nvPr userDrawn="1"/>
        </p:nvSpPr>
        <p:spPr>
          <a:xfrm>
            <a:off x="10072006" y="6446154"/>
            <a:ext cx="615043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A6F0271C-9A90-43FF-8EFD-C0D81CC63725}" type="slidenum">
              <a:rPr sz="10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‹N°›</a:t>
            </a:fld>
            <a:endParaRPr lang="fr-FR" sz="1000" b="0" i="0" u="none" strike="noStrike" kern="1200" cap="none" spc="0" baseline="0" dirty="0">
              <a:solidFill>
                <a:schemeClr val="bg1">
                  <a:lumMod val="50000"/>
                </a:schemeClr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3265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B4FEC8ED-5F3D-4F61-8F55-655AAEE263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96003" cy="639445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Image 3">
            <a:extLst>
              <a:ext uri="{FF2B5EF4-FFF2-40B4-BE49-F238E27FC236}">
                <a16:creationId xmlns:a16="http://schemas.microsoft.com/office/drawing/2014/main" xmlns="" id="{D9B04197-7A25-479E-8199-8F01B91CFA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xmlns="" id="{8FFAF5A8-4203-4530-99DD-1D875B9390B2}"/>
              </a:ext>
            </a:extLst>
          </p:cNvPr>
          <p:cNvSpPr txBox="1"/>
          <p:nvPr userDrawn="1"/>
        </p:nvSpPr>
        <p:spPr>
          <a:xfrm>
            <a:off x="10072006" y="6446154"/>
            <a:ext cx="615043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A6F0271C-9A90-43FF-8EFD-C0D81CC63725}" type="slidenum">
              <a:rPr sz="1000" b="0" i="0" u="none" strike="noStrike" kern="0" cap="none" spc="0" baseline="0">
                <a:solidFill>
                  <a:schemeClr val="bg1">
                    <a:lumMod val="50000"/>
                  </a:schemeClr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‹N°›</a:t>
            </a:fld>
            <a:endParaRPr lang="fr-FR" sz="1000" b="0" i="0" u="none" strike="noStrike" kern="0" cap="none" spc="0" baseline="0" dirty="0">
              <a:solidFill>
                <a:schemeClr val="bg1">
                  <a:lumMod val="50000"/>
                </a:schemeClr>
              </a:solidFill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1714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F4591EED-B994-44EE-AFF5-85127E15FF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102550" cy="639943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Image 3">
            <a:extLst>
              <a:ext uri="{FF2B5EF4-FFF2-40B4-BE49-F238E27FC236}">
                <a16:creationId xmlns:a16="http://schemas.microsoft.com/office/drawing/2014/main" xmlns="" id="{4A10003C-40D1-462B-B09F-41EB022511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xmlns="" id="{57181336-F3B9-42BB-854A-94D33ABA6AD9}"/>
              </a:ext>
            </a:extLst>
          </p:cNvPr>
          <p:cNvSpPr txBox="1"/>
          <p:nvPr userDrawn="1"/>
        </p:nvSpPr>
        <p:spPr>
          <a:xfrm>
            <a:off x="10072006" y="6446154"/>
            <a:ext cx="615043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A6F0271C-9A90-43FF-8EFD-C0D81CC63725}" type="slidenum">
              <a:rPr sz="1000" b="0" i="0" u="none" strike="noStrike" kern="0" cap="none" spc="0" baseline="0">
                <a:solidFill>
                  <a:schemeClr val="bg1">
                    <a:lumMod val="50000"/>
                  </a:schemeClr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‹N°›</a:t>
            </a:fld>
            <a:endParaRPr lang="fr-FR" sz="1000" b="0" i="0" u="none" strike="noStrike" kern="0" cap="none" spc="0" baseline="0" dirty="0">
              <a:solidFill>
                <a:schemeClr val="bg1">
                  <a:lumMod val="50000"/>
                </a:schemeClr>
              </a:solidFill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8060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3">
            <a:extLst>
              <a:ext uri="{FF2B5EF4-FFF2-40B4-BE49-F238E27FC236}">
                <a16:creationId xmlns:a16="http://schemas.microsoft.com/office/drawing/2014/main" xmlns="" id="{4A10003C-40D1-462B-B09F-41EB022511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xmlns="" id="{57181336-F3B9-42BB-854A-94D33ABA6AD9}"/>
              </a:ext>
            </a:extLst>
          </p:cNvPr>
          <p:cNvSpPr txBox="1"/>
          <p:nvPr userDrawn="1"/>
        </p:nvSpPr>
        <p:spPr>
          <a:xfrm>
            <a:off x="10072006" y="6446154"/>
            <a:ext cx="615043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A6F0271C-9A90-43FF-8EFD-C0D81CC63725}" type="slidenum">
              <a:rPr sz="1000" b="0" i="0" u="none" strike="noStrike" kern="0" cap="none" spc="0" baseline="0">
                <a:solidFill>
                  <a:schemeClr val="bg1">
                    <a:lumMod val="50000"/>
                  </a:schemeClr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‹N°›</a:t>
            </a:fld>
            <a:endParaRPr lang="fr-FR" sz="1000" b="0" i="0" u="none" strike="noStrike" kern="0" cap="none" spc="0" baseline="0" dirty="0">
              <a:solidFill>
                <a:schemeClr val="bg1">
                  <a:lumMod val="50000"/>
                </a:schemeClr>
              </a:solidFill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839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8">
            <a:extLst>
              <a:ext uri="{FF2B5EF4-FFF2-40B4-BE49-F238E27FC236}">
                <a16:creationId xmlns:a16="http://schemas.microsoft.com/office/drawing/2014/main" xmlns="" id="{DDA7CC9C-9732-4A6F-947F-870A03B4CD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Image 2">
            <a:extLst>
              <a:ext uri="{FF2B5EF4-FFF2-40B4-BE49-F238E27FC236}">
                <a16:creationId xmlns:a16="http://schemas.microsoft.com/office/drawing/2014/main" xmlns="" id="{6BF0F93B-B948-4A18-91AD-DBDD888C9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187" y="1088318"/>
            <a:ext cx="1335353" cy="134252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Image 3">
            <a:extLst>
              <a:ext uri="{FF2B5EF4-FFF2-40B4-BE49-F238E27FC236}">
                <a16:creationId xmlns:a16="http://schemas.microsoft.com/office/drawing/2014/main" xmlns="" id="{2F3E6369-A8AC-47A4-9660-C257F69EFC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0117" y="1088318"/>
            <a:ext cx="1335353" cy="134252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Image 4">
            <a:extLst>
              <a:ext uri="{FF2B5EF4-FFF2-40B4-BE49-F238E27FC236}">
                <a16:creationId xmlns:a16="http://schemas.microsoft.com/office/drawing/2014/main" xmlns="" id="{AFB0E388-D09A-4746-A414-DB760FB0E3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9330" y="1088318"/>
            <a:ext cx="1341863" cy="134252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Image 9">
            <a:extLst>
              <a:ext uri="{FF2B5EF4-FFF2-40B4-BE49-F238E27FC236}">
                <a16:creationId xmlns:a16="http://schemas.microsoft.com/office/drawing/2014/main" xmlns="" id="{DCE9476C-8364-4489-85B4-72C98389B5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187" y="2781805"/>
            <a:ext cx="1341863" cy="133600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Image 11">
            <a:extLst>
              <a:ext uri="{FF2B5EF4-FFF2-40B4-BE49-F238E27FC236}">
                <a16:creationId xmlns:a16="http://schemas.microsoft.com/office/drawing/2014/main" xmlns="" id="{82FF9AAC-222B-4CD4-92ED-A28D1DD69E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73607" y="2781805"/>
            <a:ext cx="1341863" cy="133600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Image 12">
            <a:extLst>
              <a:ext uri="{FF2B5EF4-FFF2-40B4-BE49-F238E27FC236}">
                <a16:creationId xmlns:a16="http://schemas.microsoft.com/office/drawing/2014/main" xmlns="" id="{1B92F5D4-F349-457B-8F15-161A679228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59330" y="2779702"/>
            <a:ext cx="1341863" cy="133600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1" name="Image 13">
            <a:extLst>
              <a:ext uri="{FF2B5EF4-FFF2-40B4-BE49-F238E27FC236}">
                <a16:creationId xmlns:a16="http://schemas.microsoft.com/office/drawing/2014/main" xmlns="" id="{8FA04CB3-0307-412A-ADAF-85898EF865B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75017" y="4468773"/>
            <a:ext cx="1341863" cy="133600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2" name="Image 14">
            <a:extLst>
              <a:ext uri="{FF2B5EF4-FFF2-40B4-BE49-F238E27FC236}">
                <a16:creationId xmlns:a16="http://schemas.microsoft.com/office/drawing/2014/main" xmlns="" id="{74864F66-4755-42DD-9DDD-FA38017F00E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81131" y="4464557"/>
            <a:ext cx="1335353" cy="133600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xmlns="" id="{DD9C0FC1-BAC2-472B-8B9D-458C89C0BE53}"/>
              </a:ext>
            </a:extLst>
          </p:cNvPr>
          <p:cNvSpPr txBox="1"/>
          <p:nvPr userDrawn="1"/>
        </p:nvSpPr>
        <p:spPr>
          <a:xfrm>
            <a:off x="10072006" y="6446154"/>
            <a:ext cx="615043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A6F0271C-9A90-43FF-8EFD-C0D81CC63725}" type="slidenum">
              <a:rPr sz="1000" b="0" i="0" u="none" strike="noStrike" kern="0" cap="none" spc="0" baseline="0">
                <a:solidFill>
                  <a:schemeClr val="bg1">
                    <a:lumMod val="50000"/>
                  </a:schemeClr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‹N°›</a:t>
            </a:fld>
            <a:endParaRPr lang="fr-FR" sz="1000" b="0" i="0" u="none" strike="noStrike" kern="0" cap="none" spc="0" baseline="0" dirty="0">
              <a:solidFill>
                <a:schemeClr val="bg1">
                  <a:lumMod val="50000"/>
                </a:schemeClr>
              </a:solidFill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863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5">
            <a:extLst>
              <a:ext uri="{FF2B5EF4-FFF2-40B4-BE49-F238E27FC236}">
                <a16:creationId xmlns:a16="http://schemas.microsoft.com/office/drawing/2014/main" xmlns="" id="{7F546980-3E9A-4589-AFE3-A61440FD20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3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xmlns="" id="{CFFD078D-73EF-400C-ADEE-49D1D4A30AFD}"/>
              </a:ext>
            </a:extLst>
          </p:cNvPr>
          <p:cNvSpPr txBox="1"/>
          <p:nvPr userDrawn="1"/>
        </p:nvSpPr>
        <p:spPr>
          <a:xfrm>
            <a:off x="10072006" y="6446154"/>
            <a:ext cx="615043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A6F0271C-9A90-43FF-8EFD-C0D81CC63725}" type="slidenum">
              <a:rPr sz="1000" b="0" i="0" u="none" strike="noStrike" kern="0" cap="none" spc="0" baseline="0">
                <a:solidFill>
                  <a:schemeClr val="bg1">
                    <a:lumMod val="50000"/>
                  </a:schemeClr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‹N°›</a:t>
            </a:fld>
            <a:endParaRPr lang="fr-FR" sz="1000" b="0" i="0" u="none" strike="noStrike" kern="0" cap="none" spc="0" baseline="0" dirty="0">
              <a:solidFill>
                <a:schemeClr val="bg1">
                  <a:lumMod val="50000"/>
                </a:schemeClr>
              </a:solidFill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D45E5018-F193-484F-986B-37A1D84A8E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6096000" cy="6399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653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9318D80F-59EE-43A1-BA05-410F906F8C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268" y="-1024"/>
            <a:ext cx="6400452" cy="640045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xmlns="" id="{59F94F02-3B1F-4183-A7FE-A736A61537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xmlns="" id="{C8E65785-DD2C-443B-A396-DBF145FE5005}"/>
              </a:ext>
            </a:extLst>
          </p:cNvPr>
          <p:cNvSpPr txBox="1"/>
          <p:nvPr userDrawn="1"/>
        </p:nvSpPr>
        <p:spPr>
          <a:xfrm>
            <a:off x="10072006" y="6446154"/>
            <a:ext cx="615043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A6F0271C-9A90-43FF-8EFD-C0D81CC63725}" type="slidenum">
              <a:rPr sz="10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‹N°›</a:t>
            </a:fld>
            <a:endParaRPr lang="fr-FR" sz="1000" b="0" i="0" u="none" strike="noStrike" kern="1200" cap="none" spc="0" baseline="0" dirty="0">
              <a:solidFill>
                <a:schemeClr val="bg1">
                  <a:lumMod val="50000"/>
                </a:schemeClr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8565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3">
            <a:extLst>
              <a:ext uri="{FF2B5EF4-FFF2-40B4-BE49-F238E27FC236}">
                <a16:creationId xmlns:a16="http://schemas.microsoft.com/office/drawing/2014/main" xmlns="" id="{DD401576-D729-42EA-B4DA-AF4CD39CC3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xmlns="" id="{0C494231-04E7-4224-996B-577DE9458A69}"/>
              </a:ext>
            </a:extLst>
          </p:cNvPr>
          <p:cNvSpPr txBox="1"/>
          <p:nvPr userDrawn="1"/>
        </p:nvSpPr>
        <p:spPr>
          <a:xfrm>
            <a:off x="10072006" y="6446154"/>
            <a:ext cx="615043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A6F0271C-9A90-43FF-8EFD-C0D81CC63725}" type="slidenum">
              <a:rPr sz="10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‹N°›</a:t>
            </a:fld>
            <a:endParaRPr lang="fr-FR" sz="1000" b="0" i="0" u="none" strike="noStrike" kern="1200" cap="none" spc="0" baseline="0" dirty="0">
              <a:solidFill>
                <a:schemeClr val="bg1">
                  <a:lumMod val="50000"/>
                </a:schemeClr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8175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3">
            <a:extLst>
              <a:ext uri="{FF2B5EF4-FFF2-40B4-BE49-F238E27FC236}">
                <a16:creationId xmlns:a16="http://schemas.microsoft.com/office/drawing/2014/main" xmlns="" id="{6AFC6E2B-2830-42F1-97BC-C230B7C136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xmlns="" id="{0A86177F-AC13-49FB-91C7-3C9CDA078345}"/>
              </a:ext>
            </a:extLst>
          </p:cNvPr>
          <p:cNvSpPr txBox="1"/>
          <p:nvPr userDrawn="1"/>
        </p:nvSpPr>
        <p:spPr>
          <a:xfrm>
            <a:off x="10072006" y="6446154"/>
            <a:ext cx="615043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A6F0271C-9A90-43FF-8EFD-C0D81CC63725}" type="slidenum">
              <a:rPr sz="10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‹N°›</a:t>
            </a:fld>
            <a:endParaRPr lang="fr-FR" sz="1000" b="0" i="0" u="none" strike="noStrike" kern="1200" cap="none" spc="0" baseline="0" dirty="0">
              <a:solidFill>
                <a:schemeClr val="bg1">
                  <a:lumMod val="50000"/>
                </a:schemeClr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156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3">
            <a:extLst>
              <a:ext uri="{FF2B5EF4-FFF2-40B4-BE49-F238E27FC236}">
                <a16:creationId xmlns:a16="http://schemas.microsoft.com/office/drawing/2014/main" xmlns="" id="{134182C1-AC5C-4B79-B0A6-589C39FEC1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xmlns="" id="{880516C9-2D72-4B43-9540-354D347DF682}"/>
              </a:ext>
            </a:extLst>
          </p:cNvPr>
          <p:cNvSpPr txBox="1"/>
          <p:nvPr userDrawn="1"/>
        </p:nvSpPr>
        <p:spPr>
          <a:xfrm>
            <a:off x="10072006" y="6446154"/>
            <a:ext cx="615043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A6F0271C-9A90-43FF-8EFD-C0D81CC63725}" type="slidenum">
              <a:rPr sz="10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‹N°›</a:t>
            </a:fld>
            <a:endParaRPr lang="fr-FR" sz="1000" b="0" i="0" u="none" strike="noStrike" kern="1200" cap="none" spc="0" baseline="0" dirty="0">
              <a:solidFill>
                <a:schemeClr val="bg1">
                  <a:lumMod val="50000"/>
                </a:schemeClr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3312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FD9B9B16-0186-4A64-A543-CC77D76E8A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165" y="-3401"/>
            <a:ext cx="6383563" cy="638356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Image 9">
            <a:extLst>
              <a:ext uri="{FF2B5EF4-FFF2-40B4-BE49-F238E27FC236}">
                <a16:creationId xmlns:a16="http://schemas.microsoft.com/office/drawing/2014/main" xmlns="" id="{45584D7D-4209-4E3E-9BAA-90BD2F8BD0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xmlns="" id="{7CC38CF4-FFCC-404F-9ABD-5BDA361FBE70}"/>
              </a:ext>
            </a:extLst>
          </p:cNvPr>
          <p:cNvSpPr txBox="1"/>
          <p:nvPr userDrawn="1"/>
        </p:nvSpPr>
        <p:spPr>
          <a:xfrm>
            <a:off x="10072006" y="6446154"/>
            <a:ext cx="615043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A6F0271C-9A90-43FF-8EFD-C0D81CC63725}" type="slidenum">
              <a:rPr sz="10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‹N°›</a:t>
            </a:fld>
            <a:endParaRPr lang="fr-FR" sz="1000" b="0" i="0" u="none" strike="noStrike" kern="1200" cap="none" spc="0" baseline="0" dirty="0">
              <a:solidFill>
                <a:schemeClr val="bg1">
                  <a:lumMod val="50000"/>
                </a:schemeClr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6165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voiture, extérieur, ciel, bâtiment&#10;&#10;Description générée avec un niveau de confiance très élevé">
            <a:extLst>
              <a:ext uri="{FF2B5EF4-FFF2-40B4-BE49-F238E27FC236}">
                <a16:creationId xmlns:a16="http://schemas.microsoft.com/office/drawing/2014/main" xmlns="" id="{FD90DB42-1A94-4722-9095-32C7154982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192" y="0"/>
            <a:ext cx="6579442" cy="6399371"/>
          </a:xfrm>
          <a:prstGeom prst="rect">
            <a:avLst/>
          </a:prstGeom>
        </p:spPr>
      </p:pic>
      <p:pic>
        <p:nvPicPr>
          <p:cNvPr id="3" name="Image 3">
            <a:extLst>
              <a:ext uri="{FF2B5EF4-FFF2-40B4-BE49-F238E27FC236}">
                <a16:creationId xmlns:a16="http://schemas.microsoft.com/office/drawing/2014/main" xmlns="" id="{226F13FB-AFD3-4DDD-897B-4D8D5BD08A0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xmlns="" id="{2460DCA5-EDB6-4BFA-A0BB-CA5E1747741B}"/>
              </a:ext>
            </a:extLst>
          </p:cNvPr>
          <p:cNvSpPr txBox="1"/>
          <p:nvPr userDrawn="1"/>
        </p:nvSpPr>
        <p:spPr>
          <a:xfrm>
            <a:off x="10072006" y="6446154"/>
            <a:ext cx="615043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A6F0271C-9A90-43FF-8EFD-C0D81CC63725}" type="slidenum">
              <a:rPr sz="1000" b="0" i="0" u="none" strike="noStrike" kern="0" cap="none" spc="0" baseline="0">
                <a:solidFill>
                  <a:schemeClr val="bg1">
                    <a:lumMod val="50000"/>
                  </a:schemeClr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‹N°›</a:t>
            </a:fld>
            <a:endParaRPr lang="fr-FR" sz="1000" b="0" i="0" u="none" strike="noStrike" kern="0" cap="none" spc="0" baseline="0" dirty="0">
              <a:solidFill>
                <a:schemeClr val="bg1">
                  <a:lumMod val="50000"/>
                </a:schemeClr>
              </a:solidFill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48363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3">
            <a:extLst>
              <a:ext uri="{FF2B5EF4-FFF2-40B4-BE49-F238E27FC236}">
                <a16:creationId xmlns:a16="http://schemas.microsoft.com/office/drawing/2014/main" xmlns="" id="{134182C1-AC5C-4B79-B0A6-589C39FEC1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xmlns="" id="{880516C9-2D72-4B43-9540-354D347DF682}"/>
              </a:ext>
            </a:extLst>
          </p:cNvPr>
          <p:cNvSpPr txBox="1"/>
          <p:nvPr userDrawn="1"/>
        </p:nvSpPr>
        <p:spPr>
          <a:xfrm>
            <a:off x="10072006" y="6446154"/>
            <a:ext cx="615043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A6F0271C-9A90-43FF-8EFD-C0D81CC63725}" type="slidenum">
              <a:rPr sz="10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‹N°›</a:t>
            </a:fld>
            <a:endParaRPr lang="fr-FR" sz="1000" b="0" i="0" u="none" strike="noStrike" kern="1200" cap="none" spc="0" baseline="0" dirty="0">
              <a:solidFill>
                <a:schemeClr val="bg1">
                  <a:lumMod val="50000"/>
                </a:schemeClr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 7" descr="Une image contenant objet&#10;&#10;Description générée avec un niveau de confiance élevé">
            <a:extLst>
              <a:ext uri="{FF2B5EF4-FFF2-40B4-BE49-F238E27FC236}">
                <a16:creationId xmlns:a16="http://schemas.microsoft.com/office/drawing/2014/main" xmlns="" id="{A1F7863A-032C-46E0-B779-A736433D33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531"/>
            <a:ext cx="6096000" cy="6395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0393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32008" y="6446155"/>
            <a:ext cx="91059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11" name="Espace réservé du numéro de diapositive 5"/>
          <p:cNvSpPr txBox="1">
            <a:spLocks/>
          </p:cNvSpPr>
          <p:nvPr userDrawn="1"/>
        </p:nvSpPr>
        <p:spPr>
          <a:xfrm>
            <a:off x="10072010" y="6446155"/>
            <a:ext cx="6150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A40E11B-B187-495F-A56A-F701A4172AD2}" type="slidenum">
              <a:rPr lang="fr-FR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‹N°›</a:t>
            </a:fld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1696320"/>
      </p:ext>
    </p:extLst>
  </p:cSld>
  <p:clrMapOvr>
    <a:masterClrMapping/>
  </p:clrMapOvr>
  <p:hf sldNum="0"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400800" cy="640080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32008" y="6446155"/>
            <a:ext cx="91059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11" name="Espace réservé du numéro de diapositive 5"/>
          <p:cNvSpPr txBox="1">
            <a:spLocks/>
          </p:cNvSpPr>
          <p:nvPr userDrawn="1"/>
        </p:nvSpPr>
        <p:spPr>
          <a:xfrm>
            <a:off x="10072010" y="6446155"/>
            <a:ext cx="6150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A40E11B-B187-495F-A56A-F701A4172AD2}" type="slidenum">
              <a:rPr lang="fr-FR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‹N°›</a:t>
            </a:fld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3804161"/>
      </p:ext>
    </p:extLst>
  </p:cSld>
  <p:clrMapOvr>
    <a:masterClrMapping/>
  </p:clrMapOvr>
  <p:hf sldNum="0"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4494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130143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384723" y="6356350"/>
            <a:ext cx="1592036" cy="365125"/>
          </a:xfrm>
        </p:spPr>
        <p:txBody>
          <a:bodyPr/>
          <a:lstStyle>
            <a:lvl1pPr>
              <a:defRPr b="1"/>
            </a:lvl1pPr>
          </a:lstStyle>
          <a:p>
            <a:fld id="{264EBC3F-10B9-406C-ACB0-81CA9BDC8476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641220" cy="68580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 userDrawn="1"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550780" y="0"/>
            <a:ext cx="641220" cy="685800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95507" y="6155835"/>
            <a:ext cx="1256783" cy="700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1032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5AFE0DB6-5D06-4F91-90D0-8FE711CB901C}"/>
              </a:ext>
            </a:extLst>
          </p:cNvPr>
          <p:cNvSpPr/>
          <p:nvPr userDrawn="1"/>
        </p:nvSpPr>
        <p:spPr>
          <a:xfrm>
            <a:off x="0" y="0"/>
            <a:ext cx="12192000" cy="639943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8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32008" y="6446155"/>
            <a:ext cx="91059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11" name="Espace réservé du numéro de diapositive 5"/>
          <p:cNvSpPr txBox="1">
            <a:spLocks/>
          </p:cNvSpPr>
          <p:nvPr userDrawn="1"/>
        </p:nvSpPr>
        <p:spPr>
          <a:xfrm>
            <a:off x="10072010" y="6446155"/>
            <a:ext cx="6150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A40E11B-B187-495F-A56A-F701A4172AD2}" type="slidenum">
              <a:rPr lang="fr-FR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‹N°›</a:t>
            </a:fld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6971759"/>
      </p:ext>
    </p:extLst>
  </p:cSld>
  <p:clrMapOvr>
    <a:masterClrMapping/>
  </p:clrMapOvr>
  <p:hf sldNum="0"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xmlns="" id="{0A86177F-AC13-49FB-91C7-3C9CDA078345}"/>
              </a:ext>
            </a:extLst>
          </p:cNvPr>
          <p:cNvSpPr txBox="1"/>
          <p:nvPr userDrawn="1"/>
        </p:nvSpPr>
        <p:spPr>
          <a:xfrm>
            <a:off x="10072006" y="6446154"/>
            <a:ext cx="615043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A6F0271C-9A90-43FF-8EFD-C0D81CC63725}" type="slidenum">
              <a:rPr sz="10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‹N°›</a:t>
            </a:fld>
            <a:endParaRPr lang="fr-FR" sz="1000" b="0" i="0" u="none" strike="noStrike" kern="1200" cap="none" spc="0" baseline="0" dirty="0">
              <a:solidFill>
                <a:schemeClr val="bg1">
                  <a:lumMod val="50000"/>
                </a:schemeClr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9F913CB2-F830-41F8-9FF9-52B82102CD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xmlns="" id="{B694A395-9CCB-4B19-8FF1-75133B8E4063}"/>
              </a:ext>
            </a:extLst>
          </p:cNvPr>
          <p:cNvSpPr txBox="1"/>
          <p:nvPr userDrawn="1"/>
        </p:nvSpPr>
        <p:spPr>
          <a:xfrm>
            <a:off x="10072800" y="6447600"/>
            <a:ext cx="615043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A6F0271C-9A90-43FF-8EFD-C0D81CC63725}" type="slidenum">
              <a:rPr sz="10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‹N°›</a:t>
            </a:fld>
            <a:endParaRPr lang="fr-FR" sz="1000" b="0" i="0" u="none" strike="noStrike" kern="1200" cap="none" spc="0" baseline="0" dirty="0">
              <a:solidFill>
                <a:schemeClr val="bg1">
                  <a:lumMod val="50000"/>
                </a:schemeClr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68783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>
            <a:extLst>
              <a:ext uri="{FF2B5EF4-FFF2-40B4-BE49-F238E27FC236}">
                <a16:creationId xmlns:a16="http://schemas.microsoft.com/office/drawing/2014/main" xmlns="" id="{30D95168-FA25-486D-8C98-0455D78968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-16934"/>
            <a:ext cx="12191996" cy="386926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Image 5">
            <a:extLst>
              <a:ext uri="{FF2B5EF4-FFF2-40B4-BE49-F238E27FC236}">
                <a16:creationId xmlns:a16="http://schemas.microsoft.com/office/drawing/2014/main" xmlns="" id="{A97A5F9B-E22C-4A7E-8EF9-7E6DD9FB86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Image 8">
            <a:extLst>
              <a:ext uri="{FF2B5EF4-FFF2-40B4-BE49-F238E27FC236}">
                <a16:creationId xmlns:a16="http://schemas.microsoft.com/office/drawing/2014/main" xmlns="" id="{96914781-A057-4710-BEA7-3101CC0D3C5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520" y="6406295"/>
            <a:ext cx="1237823" cy="40865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Image 7">
            <a:extLst>
              <a:ext uri="{FF2B5EF4-FFF2-40B4-BE49-F238E27FC236}">
                <a16:creationId xmlns:a16="http://schemas.microsoft.com/office/drawing/2014/main" xmlns="" id="{BABFEDF2-743A-45A3-A586-5F793F1D15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8503" y="5462122"/>
            <a:ext cx="3472982" cy="114849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0541233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628" r="20895"/>
          <a:stretch/>
        </p:blipFill>
        <p:spPr>
          <a:xfrm>
            <a:off x="-1" y="372532"/>
            <a:ext cx="6055743" cy="6491201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516" y="6406300"/>
            <a:ext cx="1237820" cy="408651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5600" y="6177952"/>
            <a:ext cx="1477736" cy="48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908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60" r:id="rId2"/>
    <p:sldLayoutId id="2147483662" r:id="rId3"/>
    <p:sldLayoutId id="2147483955" r:id="rId4"/>
    <p:sldLayoutId id="2147483664" r:id="rId5"/>
    <p:sldLayoutId id="2147483691" r:id="rId6"/>
    <p:sldLayoutId id="2147483672" r:id="rId7"/>
    <p:sldLayoutId id="2147483674" r:id="rId8"/>
    <p:sldLayoutId id="2147483676" r:id="rId9"/>
    <p:sldLayoutId id="2147483677" r:id="rId10"/>
    <p:sldLayoutId id="2147483680" r:id="rId11"/>
    <p:sldLayoutId id="2147483951" r:id="rId12"/>
    <p:sldLayoutId id="2147483952" r:id="rId13"/>
    <p:sldLayoutId id="2147483958" r:id="rId14"/>
    <p:sldLayoutId id="2147483956" r:id="rId15"/>
    <p:sldLayoutId id="2147483954" r:id="rId16"/>
    <p:sldLayoutId id="2147483957" r:id="rId17"/>
    <p:sldLayoutId id="2147483953" r:id="rId18"/>
    <p:sldLayoutId id="2147483681" r:id="rId19"/>
    <p:sldLayoutId id="2147483860" r:id="rId2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13" Type="http://schemas.openxmlformats.org/officeDocument/2006/relationships/image" Target="../media/image53.png"/><Relationship Id="rId18" Type="http://schemas.openxmlformats.org/officeDocument/2006/relationships/image" Target="../media/image58.jpeg"/><Relationship Id="rId26" Type="http://schemas.openxmlformats.org/officeDocument/2006/relationships/image" Target="../media/image66.svg"/><Relationship Id="rId39" Type="http://schemas.openxmlformats.org/officeDocument/2006/relationships/image" Target="../media/image78.png"/><Relationship Id="rId3" Type="http://schemas.openxmlformats.org/officeDocument/2006/relationships/image" Target="../media/image43.emf"/><Relationship Id="rId21" Type="http://schemas.openxmlformats.org/officeDocument/2006/relationships/image" Target="../media/image61.jpeg"/><Relationship Id="rId34" Type="http://schemas.openxmlformats.org/officeDocument/2006/relationships/image" Target="../media/image73.png"/><Relationship Id="rId7" Type="http://schemas.openxmlformats.org/officeDocument/2006/relationships/image" Target="../media/image47.jpeg"/><Relationship Id="rId12" Type="http://schemas.openxmlformats.org/officeDocument/2006/relationships/image" Target="../media/image52.png"/><Relationship Id="rId17" Type="http://schemas.openxmlformats.org/officeDocument/2006/relationships/image" Target="../media/image57.png"/><Relationship Id="rId25" Type="http://schemas.openxmlformats.org/officeDocument/2006/relationships/image" Target="../media/image65.png"/><Relationship Id="rId33" Type="http://schemas.openxmlformats.org/officeDocument/2006/relationships/image" Target="../media/image72.png"/><Relationship Id="rId38" Type="http://schemas.openxmlformats.org/officeDocument/2006/relationships/image" Target="../media/image77.png"/><Relationship Id="rId2" Type="http://schemas.openxmlformats.org/officeDocument/2006/relationships/image" Target="../media/image42.png"/><Relationship Id="rId16" Type="http://schemas.openxmlformats.org/officeDocument/2006/relationships/image" Target="../media/image56.png"/><Relationship Id="rId20" Type="http://schemas.openxmlformats.org/officeDocument/2006/relationships/image" Target="../media/image60.jpeg"/><Relationship Id="rId29" Type="http://schemas.openxmlformats.org/officeDocument/2006/relationships/image" Target="../media/image6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24" Type="http://schemas.openxmlformats.org/officeDocument/2006/relationships/image" Target="../media/image64.png"/><Relationship Id="rId32" Type="http://schemas.openxmlformats.org/officeDocument/2006/relationships/image" Target="../media/image71.png"/><Relationship Id="rId37" Type="http://schemas.openxmlformats.org/officeDocument/2006/relationships/image" Target="../media/image76.jpeg"/><Relationship Id="rId40" Type="http://schemas.openxmlformats.org/officeDocument/2006/relationships/image" Target="../media/image79.png"/><Relationship Id="rId5" Type="http://schemas.openxmlformats.org/officeDocument/2006/relationships/image" Target="../media/image45.jpeg"/><Relationship Id="rId15" Type="http://schemas.openxmlformats.org/officeDocument/2006/relationships/image" Target="../media/image55.png"/><Relationship Id="rId23" Type="http://schemas.openxmlformats.org/officeDocument/2006/relationships/image" Target="../media/image63.png"/><Relationship Id="rId28" Type="http://schemas.openxmlformats.org/officeDocument/2006/relationships/image" Target="../media/image67.jpeg"/><Relationship Id="rId36" Type="http://schemas.openxmlformats.org/officeDocument/2006/relationships/image" Target="../media/image75.jpeg"/><Relationship Id="rId10" Type="http://schemas.openxmlformats.org/officeDocument/2006/relationships/image" Target="../media/image50.jpeg"/><Relationship Id="rId19" Type="http://schemas.openxmlformats.org/officeDocument/2006/relationships/image" Target="../media/image59.png"/><Relationship Id="rId31" Type="http://schemas.openxmlformats.org/officeDocument/2006/relationships/image" Target="../media/image70.jpeg"/><Relationship Id="rId4" Type="http://schemas.openxmlformats.org/officeDocument/2006/relationships/image" Target="../media/image44.png"/><Relationship Id="rId9" Type="http://schemas.openxmlformats.org/officeDocument/2006/relationships/image" Target="../media/image49.jpeg"/><Relationship Id="rId14" Type="http://schemas.openxmlformats.org/officeDocument/2006/relationships/image" Target="../media/image54.jpeg"/><Relationship Id="rId22" Type="http://schemas.openxmlformats.org/officeDocument/2006/relationships/image" Target="../media/image62.jpeg"/><Relationship Id="rId27" Type="http://schemas.openxmlformats.org/officeDocument/2006/relationships/image" Target="../media/image66.png"/><Relationship Id="rId30" Type="http://schemas.openxmlformats.org/officeDocument/2006/relationships/image" Target="../media/image69.jpeg"/><Relationship Id="rId35" Type="http://schemas.openxmlformats.org/officeDocument/2006/relationships/image" Target="../media/image7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Relationship Id="rId9" Type="http://schemas.openxmlformats.org/officeDocument/2006/relationships/image" Target="../media/image91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92.emf"/><Relationship Id="rId7" Type="http://schemas.openxmlformats.org/officeDocument/2006/relationships/image" Target="../media/image96.png"/><Relationship Id="rId2" Type="http://schemas.openxmlformats.org/officeDocument/2006/relationships/image" Target="../media/image91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5.emf"/><Relationship Id="rId11" Type="http://schemas.openxmlformats.org/officeDocument/2006/relationships/image" Target="../media/image100.png"/><Relationship Id="rId5" Type="http://schemas.openxmlformats.org/officeDocument/2006/relationships/image" Target="../media/image94.emf"/><Relationship Id="rId10" Type="http://schemas.openxmlformats.org/officeDocument/2006/relationships/image" Target="../media/image99.png"/><Relationship Id="rId4" Type="http://schemas.openxmlformats.org/officeDocument/2006/relationships/image" Target="../media/image93.emf"/><Relationship Id="rId9" Type="http://schemas.openxmlformats.org/officeDocument/2006/relationships/image" Target="../media/image9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hyperlink" Target="http://mach143.local/kpi2gene/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jpeg"/><Relationship Id="rId3" Type="http://schemas.openxmlformats.org/officeDocument/2006/relationships/image" Target="../media/image104.png"/><Relationship Id="rId7" Type="http://schemas.openxmlformats.org/officeDocument/2006/relationships/image" Target="../media/image10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7.jpeg"/><Relationship Id="rId5" Type="http://schemas.openxmlformats.org/officeDocument/2006/relationships/image" Target="../media/image106.jpeg"/><Relationship Id="rId4" Type="http://schemas.openxmlformats.org/officeDocument/2006/relationships/image" Target="../media/image105.jpeg"/><Relationship Id="rId9" Type="http://schemas.openxmlformats.org/officeDocument/2006/relationships/image" Target="../media/image11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7" Type="http://schemas.openxmlformats.org/officeDocument/2006/relationships/image" Target="../media/image43.emf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2.png"/><Relationship Id="rId5" Type="http://schemas.openxmlformats.org/officeDocument/2006/relationships/image" Target="../media/image117.jpeg"/><Relationship Id="rId4" Type="http://schemas.openxmlformats.org/officeDocument/2006/relationships/image" Target="../media/image11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1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13" Type="http://schemas.openxmlformats.org/officeDocument/2006/relationships/image" Target="../media/image130.jpeg"/><Relationship Id="rId18" Type="http://schemas.openxmlformats.org/officeDocument/2006/relationships/hyperlink" Target="https://www.google.fr/url?sa=i&amp;rct=j&amp;q=&amp;esrc=s&amp;source=images&amp;cd=&amp;ved=2ahUKEwioiJb-77jgAhUk1uAKHSkTAkAQjRx6BAgBEAU&amp;url=https://de-de.facebook.com/portsofgenoa/posts/&amp;psig=AOvVaw3dKG6aKS90sWUUIr6V_XmW&amp;ust=1550152973957961" TargetMode="External"/><Relationship Id="rId3" Type="http://schemas.openxmlformats.org/officeDocument/2006/relationships/image" Target="../media/image123.svg"/><Relationship Id="rId21" Type="http://schemas.openxmlformats.org/officeDocument/2006/relationships/image" Target="../media/image137.png"/><Relationship Id="rId7" Type="http://schemas.openxmlformats.org/officeDocument/2006/relationships/image" Target="../media/image124.png"/><Relationship Id="rId12" Type="http://schemas.openxmlformats.org/officeDocument/2006/relationships/image" Target="../media/image129.jpeg"/><Relationship Id="rId17" Type="http://schemas.openxmlformats.org/officeDocument/2006/relationships/image" Target="../media/image134.jpeg"/><Relationship Id="rId2" Type="http://schemas.openxmlformats.org/officeDocument/2006/relationships/image" Target="../media/image120.png"/><Relationship Id="rId16" Type="http://schemas.openxmlformats.org/officeDocument/2006/relationships/image" Target="../media/image133.png"/><Relationship Id="rId20" Type="http://schemas.openxmlformats.org/officeDocument/2006/relationships/image" Target="../media/image136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3.jpeg"/><Relationship Id="rId11" Type="http://schemas.openxmlformats.org/officeDocument/2006/relationships/image" Target="../media/image128.jpeg"/><Relationship Id="rId5" Type="http://schemas.openxmlformats.org/officeDocument/2006/relationships/image" Target="../media/image122.jpeg"/><Relationship Id="rId15" Type="http://schemas.openxmlformats.org/officeDocument/2006/relationships/image" Target="../media/image132.jpeg"/><Relationship Id="rId10" Type="http://schemas.openxmlformats.org/officeDocument/2006/relationships/image" Target="../media/image127.jpeg"/><Relationship Id="rId19" Type="http://schemas.openxmlformats.org/officeDocument/2006/relationships/image" Target="../media/image135.png"/><Relationship Id="rId4" Type="http://schemas.openxmlformats.org/officeDocument/2006/relationships/image" Target="../media/image121.png"/><Relationship Id="rId9" Type="http://schemas.openxmlformats.org/officeDocument/2006/relationships/image" Target="../media/image126.png"/><Relationship Id="rId14" Type="http://schemas.openxmlformats.org/officeDocument/2006/relationships/image" Target="../media/image13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sv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sv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sv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14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1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twitter.com/SOGET_fr" TargetMode="External"/><Relationship Id="rId3" Type="http://schemas.openxmlformats.org/officeDocument/2006/relationships/hyperlink" Target="mailto:info@soget.fr" TargetMode="External"/><Relationship Id="rId7" Type="http://schemas.openxmlformats.org/officeDocument/2006/relationships/image" Target="../media/image143.emf"/><Relationship Id="rId2" Type="http://schemas.openxmlformats.org/officeDocument/2006/relationships/hyperlink" Target="http://www.soget.fr/" TargetMode="External"/><Relationship Id="rId1" Type="http://schemas.openxmlformats.org/officeDocument/2006/relationships/slideLayout" Target="../slideLayouts/slideLayout19.xml"/><Relationship Id="rId6" Type="http://schemas.openxmlformats.org/officeDocument/2006/relationships/hyperlink" Target="https://www.facebook.com/SOGET.SA/" TargetMode="External"/><Relationship Id="rId5" Type="http://schemas.openxmlformats.org/officeDocument/2006/relationships/image" Target="../media/image142.emf"/><Relationship Id="rId4" Type="http://schemas.openxmlformats.org/officeDocument/2006/relationships/hyperlink" Target="https://www.linkedin.com/company/soget-sa" TargetMode="External"/><Relationship Id="rId9" Type="http://schemas.openxmlformats.org/officeDocument/2006/relationships/image" Target="../media/image14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305535" y="6064675"/>
            <a:ext cx="1762897" cy="7315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0981460B-6F6C-46DB-B1E4-8D7E2810286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5967" y="1596155"/>
            <a:ext cx="3129568" cy="1034934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xmlns="" id="{500CB376-AC85-43DC-B883-EE13EDE307C9}"/>
              </a:ext>
            </a:extLst>
          </p:cNvPr>
          <p:cNvSpPr txBox="1"/>
          <p:nvPr/>
        </p:nvSpPr>
        <p:spPr>
          <a:xfrm>
            <a:off x="6439570" y="4688147"/>
            <a:ext cx="549320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dirty="0">
              <a:solidFill>
                <a:srgbClr val="004B9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fr-FR" sz="1900" dirty="0">
              <a:solidFill>
                <a:srgbClr val="004B9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2400" dirty="0">
                <a:solidFill>
                  <a:srgbClr val="004B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 février 2019</a:t>
            </a:r>
          </a:p>
        </p:txBody>
      </p:sp>
    </p:spTree>
    <p:extLst>
      <p:ext uri="{BB962C8B-B14F-4D97-AF65-F5344CB8AC3E}">
        <p14:creationId xmlns:p14="http://schemas.microsoft.com/office/powerpoint/2010/main" val="24646749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 descr="Une image contenant arbre&#10;&#10;Description générée avec un niveau de confiance très élevé">
            <a:extLst>
              <a:ext uri="{FF2B5EF4-FFF2-40B4-BE49-F238E27FC236}">
                <a16:creationId xmlns:a16="http://schemas.microsoft.com/office/drawing/2014/main" xmlns="" id="{96435723-07B0-4C6D-8611-885FF46AE2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7653" y="1761989"/>
            <a:ext cx="8599298" cy="4653116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xmlns="" id="{D1668697-89C0-4C3A-A7B5-999D33DA8F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3311" y="787252"/>
            <a:ext cx="900000" cy="900000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ZoneTexte 21">
            <a:extLst>
              <a:ext uri="{FF2B5EF4-FFF2-40B4-BE49-F238E27FC236}">
                <a16:creationId xmlns:a16="http://schemas.microsoft.com/office/drawing/2014/main" xmlns="" id="{974B748B-3233-4736-9CE8-453B291FCCFD}"/>
              </a:ext>
            </a:extLst>
          </p:cNvPr>
          <p:cNvSpPr txBox="1"/>
          <p:nvPr/>
        </p:nvSpPr>
        <p:spPr>
          <a:xfrm>
            <a:off x="4668528" y="1761991"/>
            <a:ext cx="2154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4D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Leader mondial du PCS</a:t>
            </a:r>
          </a:p>
        </p:txBody>
      </p:sp>
      <p:sp>
        <p:nvSpPr>
          <p:cNvPr id="11" name="ZoneTexte 34">
            <a:extLst>
              <a:ext uri="{FF2B5EF4-FFF2-40B4-BE49-F238E27FC236}">
                <a16:creationId xmlns:a16="http://schemas.microsoft.com/office/drawing/2014/main" xmlns="" id="{EB324633-400F-468F-9A6D-1232893D3389}"/>
              </a:ext>
            </a:extLst>
          </p:cNvPr>
          <p:cNvSpPr txBox="1"/>
          <p:nvPr/>
        </p:nvSpPr>
        <p:spPr>
          <a:xfrm>
            <a:off x="1749540" y="1761990"/>
            <a:ext cx="183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4D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PPP créé au Havre en 1983</a:t>
            </a:r>
          </a:p>
        </p:txBody>
      </p:sp>
      <p:pic>
        <p:nvPicPr>
          <p:cNvPr id="16" name="Picture 79">
            <a:extLst>
              <a:ext uri="{FF2B5EF4-FFF2-40B4-BE49-F238E27FC236}">
                <a16:creationId xmlns:a16="http://schemas.microsoft.com/office/drawing/2014/main" xmlns="" id="{3B3DD288-8A05-4D5F-AC62-4EB3857DAB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70196" y="787252"/>
            <a:ext cx="900000" cy="9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ZoneTexte 34">
            <a:extLst>
              <a:ext uri="{FF2B5EF4-FFF2-40B4-BE49-F238E27FC236}">
                <a16:creationId xmlns:a16="http://schemas.microsoft.com/office/drawing/2014/main" xmlns="" id="{D46DBA8F-CFB2-44B0-AEDD-DAFE119C392A}"/>
              </a:ext>
            </a:extLst>
          </p:cNvPr>
          <p:cNvSpPr txBox="1"/>
          <p:nvPr/>
        </p:nvSpPr>
        <p:spPr>
          <a:xfrm>
            <a:off x="7903310" y="1761989"/>
            <a:ext cx="1833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4D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110 employés</a:t>
            </a:r>
          </a:p>
        </p:txBody>
      </p:sp>
      <p:pic>
        <p:nvPicPr>
          <p:cNvPr id="12" name="Picture 35">
            <a:extLst>
              <a:ext uri="{FF2B5EF4-FFF2-40B4-BE49-F238E27FC236}">
                <a16:creationId xmlns:a16="http://schemas.microsoft.com/office/drawing/2014/main" xmlns="" id="{FF18CC52-6CD2-48E0-9CD8-63C218B60C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16426" y="787252"/>
            <a:ext cx="900000" cy="9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xmlns="" id="{E5CFA788-57D8-45D6-BA91-72E2DBC73AB6}"/>
              </a:ext>
            </a:extLst>
          </p:cNvPr>
          <p:cNvSpPr txBox="1"/>
          <p:nvPr/>
        </p:nvSpPr>
        <p:spPr>
          <a:xfrm>
            <a:off x="3575313" y="2475"/>
            <a:ext cx="50413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4D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Qui sommes-nous ?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rgbClr val="004D9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000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332008" y="291498"/>
            <a:ext cx="96838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4D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Nos clients</a:t>
            </a:r>
          </a:p>
        </p:txBody>
      </p:sp>
      <p:pic>
        <p:nvPicPr>
          <p:cNvPr id="45" name="Picture 2" descr="https://upload.wikimedia.org/wikipedia/en/thumb/b/bb/Bureau_Veritas.svg/831px-Bureau_Veritas.svg.png">
            <a:extLst>
              <a:ext uri="{FF2B5EF4-FFF2-40B4-BE49-F238E27FC236}">
                <a16:creationId xmlns:a16="http://schemas.microsoft.com/office/drawing/2014/main" xmlns="" id="{6998E9BC-F568-42F5-927F-108530D67D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37382" y="4739376"/>
            <a:ext cx="58487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xmlns="" id="{547F267A-503A-43BD-AEE1-619DEC96FF1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8825" y="1187882"/>
            <a:ext cx="690882" cy="468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6B349AEE-0047-46A8-8D3B-F5B8FE789CC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1997" y="1851922"/>
            <a:ext cx="576000" cy="576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xmlns="" id="{8BA4F9AD-345B-46A6-8E56-2A79FD0AAAD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8938" y="2737153"/>
            <a:ext cx="1270588" cy="216000"/>
          </a:xfrm>
          <a:prstGeom prst="rect">
            <a:avLst/>
          </a:prstGeom>
        </p:spPr>
      </p:pic>
      <p:pic>
        <p:nvPicPr>
          <p:cNvPr id="49" name="Image 48">
            <a:extLst>
              <a:ext uri="{FF2B5EF4-FFF2-40B4-BE49-F238E27FC236}">
                <a16:creationId xmlns:a16="http://schemas.microsoft.com/office/drawing/2014/main" xmlns="" id="{DFDF8351-FC81-4C6A-B66F-5DC715AE64DE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3775" y="2127158"/>
            <a:ext cx="1056932" cy="216000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xmlns="" id="{B5F4EA32-9AAA-4272-BF12-F1BD760B6644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0997" y="3296085"/>
            <a:ext cx="1083994" cy="576000"/>
          </a:xfrm>
          <a:prstGeom prst="rect">
            <a:avLst/>
          </a:prstGeom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xmlns="" id="{FAB0E562-AFA5-4D25-B3D3-3E4A48E5FA9A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9144" y="2759016"/>
            <a:ext cx="1142467" cy="252000"/>
          </a:xfrm>
          <a:prstGeom prst="rect">
            <a:avLst/>
          </a:prstGeom>
        </p:spPr>
      </p:pic>
      <p:pic>
        <p:nvPicPr>
          <p:cNvPr id="55" name="Image 54">
            <a:extLst>
              <a:ext uri="{FF2B5EF4-FFF2-40B4-BE49-F238E27FC236}">
                <a16:creationId xmlns:a16="http://schemas.microsoft.com/office/drawing/2014/main" xmlns="" id="{74A73AD0-FE31-419C-AA04-776A7E327488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8226" y="3440880"/>
            <a:ext cx="1107000" cy="324000"/>
          </a:xfrm>
          <a:prstGeom prst="rect">
            <a:avLst/>
          </a:prstGeom>
        </p:spPr>
      </p:pic>
      <p:pic>
        <p:nvPicPr>
          <p:cNvPr id="57" name="Image 56">
            <a:extLst>
              <a:ext uri="{FF2B5EF4-FFF2-40B4-BE49-F238E27FC236}">
                <a16:creationId xmlns:a16="http://schemas.microsoft.com/office/drawing/2014/main" xmlns="" id="{DBDC7818-6BCD-4C3D-85DB-7DE37A3C6B54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3378" y="2574575"/>
            <a:ext cx="939513" cy="540000"/>
          </a:xfrm>
          <a:prstGeom prst="rect">
            <a:avLst/>
          </a:prstGeom>
        </p:spPr>
      </p:pic>
      <p:pic>
        <p:nvPicPr>
          <p:cNvPr id="59" name="Image 58">
            <a:extLst>
              <a:ext uri="{FF2B5EF4-FFF2-40B4-BE49-F238E27FC236}">
                <a16:creationId xmlns:a16="http://schemas.microsoft.com/office/drawing/2014/main" xmlns="" id="{123C1175-0594-497F-A681-46AFDDB961D5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0762" y="3313468"/>
            <a:ext cx="638439" cy="576000"/>
          </a:xfrm>
          <a:prstGeom prst="rect">
            <a:avLst/>
          </a:prstGeom>
        </p:spPr>
      </p:pic>
      <p:pic>
        <p:nvPicPr>
          <p:cNvPr id="61" name="Image 60">
            <a:extLst>
              <a:ext uri="{FF2B5EF4-FFF2-40B4-BE49-F238E27FC236}">
                <a16:creationId xmlns:a16="http://schemas.microsoft.com/office/drawing/2014/main" xmlns="" id="{7035AD1C-6DD6-4BB9-B3F3-21A42C2C02C9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1670" y="3356979"/>
            <a:ext cx="1047683" cy="540000"/>
          </a:xfrm>
          <a:prstGeom prst="rect">
            <a:avLst/>
          </a:prstGeom>
        </p:spPr>
      </p:pic>
      <p:pic>
        <p:nvPicPr>
          <p:cNvPr id="63" name="Image 62">
            <a:extLst>
              <a:ext uri="{FF2B5EF4-FFF2-40B4-BE49-F238E27FC236}">
                <a16:creationId xmlns:a16="http://schemas.microsoft.com/office/drawing/2014/main" xmlns="" id="{672AF520-1204-4378-8B43-3E20F19566ED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4972" y="3267664"/>
            <a:ext cx="980927" cy="720000"/>
          </a:xfrm>
          <a:prstGeom prst="rect">
            <a:avLst/>
          </a:prstGeom>
        </p:spPr>
      </p:pic>
      <p:pic>
        <p:nvPicPr>
          <p:cNvPr id="65" name="Image 64">
            <a:extLst>
              <a:ext uri="{FF2B5EF4-FFF2-40B4-BE49-F238E27FC236}">
                <a16:creationId xmlns:a16="http://schemas.microsoft.com/office/drawing/2014/main" xmlns="" id="{97F66D95-882B-46FB-9F87-005BEF674F93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5124" y="3169468"/>
            <a:ext cx="720000" cy="720000"/>
          </a:xfrm>
          <a:prstGeom prst="rect">
            <a:avLst/>
          </a:prstGeom>
        </p:spPr>
      </p:pic>
      <p:pic>
        <p:nvPicPr>
          <p:cNvPr id="67" name="Image 66">
            <a:extLst>
              <a:ext uri="{FF2B5EF4-FFF2-40B4-BE49-F238E27FC236}">
                <a16:creationId xmlns:a16="http://schemas.microsoft.com/office/drawing/2014/main" xmlns="" id="{888BF7FD-E4E1-45D4-8F69-721CCB65F78C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8158" y="4877345"/>
            <a:ext cx="1097143" cy="576000"/>
          </a:xfrm>
          <a:prstGeom prst="rect">
            <a:avLst/>
          </a:prstGeom>
        </p:spPr>
      </p:pic>
      <p:pic>
        <p:nvPicPr>
          <p:cNvPr id="69" name="Image 68">
            <a:extLst>
              <a:ext uri="{FF2B5EF4-FFF2-40B4-BE49-F238E27FC236}">
                <a16:creationId xmlns:a16="http://schemas.microsoft.com/office/drawing/2014/main" xmlns="" id="{0B964674-8F02-4A66-BE7E-08DD23100BBB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30895" y="3411029"/>
            <a:ext cx="1361949" cy="216000"/>
          </a:xfrm>
          <a:prstGeom prst="rect">
            <a:avLst/>
          </a:prstGeom>
        </p:spPr>
      </p:pic>
      <p:pic>
        <p:nvPicPr>
          <p:cNvPr id="71" name="Image 70">
            <a:extLst>
              <a:ext uri="{FF2B5EF4-FFF2-40B4-BE49-F238E27FC236}">
                <a16:creationId xmlns:a16="http://schemas.microsoft.com/office/drawing/2014/main" xmlns="" id="{B6D8D796-1434-43F8-B9C1-330105BCC1F8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4718" y="4242920"/>
            <a:ext cx="1163078" cy="540000"/>
          </a:xfrm>
          <a:prstGeom prst="rect">
            <a:avLst/>
          </a:prstGeom>
        </p:spPr>
      </p:pic>
      <p:pic>
        <p:nvPicPr>
          <p:cNvPr id="79" name="Image 78">
            <a:extLst>
              <a:ext uri="{FF2B5EF4-FFF2-40B4-BE49-F238E27FC236}">
                <a16:creationId xmlns:a16="http://schemas.microsoft.com/office/drawing/2014/main" xmlns="" id="{AA4DA027-62BF-4432-9C81-C6766CE3C19C}"/>
              </a:ext>
            </a:extLst>
          </p:cNvPr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9053" y="1169882"/>
            <a:ext cx="673798" cy="504000"/>
          </a:xfrm>
          <a:prstGeom prst="rect">
            <a:avLst/>
          </a:prstGeom>
        </p:spPr>
      </p:pic>
      <p:pic>
        <p:nvPicPr>
          <p:cNvPr id="82" name="Image 81">
            <a:extLst>
              <a:ext uri="{FF2B5EF4-FFF2-40B4-BE49-F238E27FC236}">
                <a16:creationId xmlns:a16="http://schemas.microsoft.com/office/drawing/2014/main" xmlns="" id="{1184D95F-6276-4DFE-88D0-2699C57A600E}"/>
              </a:ext>
            </a:extLst>
          </p:cNvPr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2008" y="1265897"/>
            <a:ext cx="936000" cy="376044"/>
          </a:xfrm>
          <a:prstGeom prst="rect">
            <a:avLst/>
          </a:prstGeom>
        </p:spPr>
      </p:pic>
      <p:pic>
        <p:nvPicPr>
          <p:cNvPr id="84" name="Image 83">
            <a:extLst>
              <a:ext uri="{FF2B5EF4-FFF2-40B4-BE49-F238E27FC236}">
                <a16:creationId xmlns:a16="http://schemas.microsoft.com/office/drawing/2014/main" xmlns="" id="{C85373D5-049B-47C7-9686-9845CAA07944}"/>
              </a:ext>
            </a:extLst>
          </p:cNvPr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4838" y="1292953"/>
            <a:ext cx="972000" cy="319737"/>
          </a:xfrm>
          <a:prstGeom prst="rect">
            <a:avLst/>
          </a:prstGeom>
        </p:spPr>
      </p:pic>
      <p:pic>
        <p:nvPicPr>
          <p:cNvPr id="86" name="Image 85">
            <a:extLst>
              <a:ext uri="{FF2B5EF4-FFF2-40B4-BE49-F238E27FC236}">
                <a16:creationId xmlns:a16="http://schemas.microsoft.com/office/drawing/2014/main" xmlns="" id="{3BDA1DBA-C294-4DCC-8010-C9129DC91507}"/>
              </a:ext>
            </a:extLst>
          </p:cNvPr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9995" y="1097882"/>
            <a:ext cx="560433" cy="576000"/>
          </a:xfrm>
          <a:prstGeom prst="rect">
            <a:avLst/>
          </a:prstGeom>
        </p:spPr>
      </p:pic>
      <p:pic>
        <p:nvPicPr>
          <p:cNvPr id="88" name="Image 87">
            <a:extLst>
              <a:ext uri="{FF2B5EF4-FFF2-40B4-BE49-F238E27FC236}">
                <a16:creationId xmlns:a16="http://schemas.microsoft.com/office/drawing/2014/main" xmlns="" id="{61B962E2-2B31-4AEF-88D5-1A9D614BDCF8}"/>
              </a:ext>
            </a:extLst>
          </p:cNvPr>
          <p:cNvPicPr>
            <a:picLocks noChangeAspect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2415" y="1308822"/>
            <a:ext cx="1004651" cy="288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xmlns="" id="{7A37E852-03C3-4867-9911-1B5AF3E78F16}"/>
              </a:ext>
            </a:extLst>
          </p:cNvPr>
          <p:cNvPicPr>
            <a:picLocks noChangeAspect="1"/>
          </p:cNvPicPr>
          <p:nvPr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93921" y="2734561"/>
            <a:ext cx="701726" cy="216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FF8C54A8-E1C4-413A-8E9B-2BC2CE1F5F1E}"/>
              </a:ext>
            </a:extLst>
          </p:cNvPr>
          <p:cNvPicPr>
            <a:picLocks noChangeAspect="1"/>
          </p:cNvPicPr>
          <p:nvPr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4013" y="5081025"/>
            <a:ext cx="774118" cy="360000"/>
          </a:xfrm>
          <a:prstGeom prst="rect">
            <a:avLst/>
          </a:prstGeom>
        </p:spPr>
      </p:pic>
      <p:pic>
        <p:nvPicPr>
          <p:cNvPr id="8" name="Graphique 7">
            <a:extLst>
              <a:ext uri="{FF2B5EF4-FFF2-40B4-BE49-F238E27FC236}">
                <a16:creationId xmlns:a16="http://schemas.microsoft.com/office/drawing/2014/main" xmlns="" id="{EB1080EC-9C83-4E84-87B3-221B47C0E234}"/>
              </a:ext>
            </a:extLst>
          </p:cNvPr>
          <p:cNvPicPr>
            <a:picLocks noChangeAspect="1"/>
          </p:cNvPicPr>
          <p:nvPr/>
        </p:nvPicPr>
        <p:blipFill>
          <a:blip r:embed="rId2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26"/>
              </a:ext>
            </a:extLst>
          </a:blip>
          <a:stretch>
            <a:fillRect/>
          </a:stretch>
        </p:blipFill>
        <p:spPr>
          <a:xfrm>
            <a:off x="1585200" y="2725425"/>
            <a:ext cx="1275120" cy="2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xmlns="" id="{77B3CB5D-453D-4729-AB62-8B47EBBE3367}"/>
              </a:ext>
            </a:extLst>
          </p:cNvPr>
          <p:cNvPicPr>
            <a:picLocks noChangeAspect="1"/>
          </p:cNvPicPr>
          <p:nvPr/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1694" y="1252690"/>
            <a:ext cx="640094" cy="360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xmlns="" id="{BDEB4C12-8B74-4F66-A9F7-73D380B170DE}"/>
              </a:ext>
            </a:extLst>
          </p:cNvPr>
          <p:cNvPicPr>
            <a:picLocks noChangeAspect="1"/>
          </p:cNvPicPr>
          <p:nvPr/>
        </p:nvPicPr>
        <p:blipFill>
          <a:blip r:embed="rId2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95647" y="1331882"/>
            <a:ext cx="911393" cy="180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xmlns="" id="{DC997FF7-8FFA-4CD5-BFBF-0C9A29819D2E}"/>
              </a:ext>
            </a:extLst>
          </p:cNvPr>
          <p:cNvPicPr>
            <a:picLocks noChangeAspect="1"/>
          </p:cNvPicPr>
          <p:nvPr/>
        </p:nvPicPr>
        <p:blipFill>
          <a:blip r:embed="rId2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6323" y="1951937"/>
            <a:ext cx="1142491" cy="360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xmlns="" id="{BAEC29A5-9230-4535-8A0D-33BCEEB05F95}"/>
              </a:ext>
            </a:extLst>
          </p:cNvPr>
          <p:cNvPicPr>
            <a:picLocks noChangeAspect="1"/>
          </p:cNvPicPr>
          <p:nvPr/>
        </p:nvPicPr>
        <p:blipFill>
          <a:blip r:embed="rId3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761" y="1881360"/>
            <a:ext cx="717835" cy="46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xmlns="" id="{1E4DF78D-4020-40DC-BAAD-1D40EE579696}"/>
              </a:ext>
            </a:extLst>
          </p:cNvPr>
          <p:cNvPicPr>
            <a:picLocks noChangeAspect="1"/>
          </p:cNvPicPr>
          <p:nvPr/>
        </p:nvPicPr>
        <p:blipFill>
          <a:blip r:embed="rId3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3775" y="1090690"/>
            <a:ext cx="589882" cy="684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xmlns="" id="{E570E9A2-F416-46A2-B566-7C091C46940C}"/>
              </a:ext>
            </a:extLst>
          </p:cNvPr>
          <p:cNvPicPr>
            <a:picLocks noChangeAspect="1"/>
          </p:cNvPicPr>
          <p:nvPr/>
        </p:nvPicPr>
        <p:blipFill>
          <a:blip r:embed="rId3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5231" y="1881360"/>
            <a:ext cx="996457" cy="504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xmlns="" id="{6D15A7C4-3C20-4CD5-92C0-C0BF6A74CCD5}"/>
              </a:ext>
            </a:extLst>
          </p:cNvPr>
          <p:cNvPicPr>
            <a:picLocks noChangeAspect="1"/>
          </p:cNvPicPr>
          <p:nvPr/>
        </p:nvPicPr>
        <p:blipFill>
          <a:blip r:embed="rId3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3449" y="1742608"/>
            <a:ext cx="1136607" cy="756000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xmlns="" id="{A7FC2FB7-14C1-4AAA-9BE1-DEA1E242394D}"/>
              </a:ext>
            </a:extLst>
          </p:cNvPr>
          <p:cNvPicPr>
            <a:picLocks noChangeAspect="1"/>
          </p:cNvPicPr>
          <p:nvPr/>
        </p:nvPicPr>
        <p:blipFill>
          <a:blip r:embed="rId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2629" y="2509808"/>
            <a:ext cx="684000" cy="684000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xmlns="" id="{E2B8C674-2466-4CAD-BC47-DE85534B2E5E}"/>
              </a:ext>
            </a:extLst>
          </p:cNvPr>
          <p:cNvPicPr>
            <a:picLocks noChangeAspect="1"/>
          </p:cNvPicPr>
          <p:nvPr/>
        </p:nvPicPr>
        <p:blipFill rotWithShape="1">
          <a:blip r:embed="rId3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59846" y="4163584"/>
            <a:ext cx="689391" cy="684000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xmlns="" id="{4434F5C3-B325-46E2-8144-432457B7D889}"/>
              </a:ext>
            </a:extLst>
          </p:cNvPr>
          <p:cNvPicPr>
            <a:picLocks noChangeAspect="1"/>
          </p:cNvPicPr>
          <p:nvPr/>
        </p:nvPicPr>
        <p:blipFill>
          <a:blip r:embed="rId3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7688" y="4126392"/>
            <a:ext cx="1066414" cy="360000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xmlns="" id="{CFA506F5-D3C0-4FA2-9BC5-230267818BE8}"/>
              </a:ext>
            </a:extLst>
          </p:cNvPr>
          <p:cNvPicPr>
            <a:picLocks noChangeAspect="1"/>
          </p:cNvPicPr>
          <p:nvPr/>
        </p:nvPicPr>
        <p:blipFill rotWithShape="1">
          <a:blip r:embed="rId3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1479" y="4212700"/>
            <a:ext cx="1121189" cy="540000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xmlns="" id="{3241D9C7-89F2-4549-9DE1-DED9BBDC6693}"/>
              </a:ext>
            </a:extLst>
          </p:cNvPr>
          <p:cNvPicPr>
            <a:picLocks noChangeAspect="1"/>
          </p:cNvPicPr>
          <p:nvPr/>
        </p:nvPicPr>
        <p:blipFill>
          <a:blip r:embed="rId3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1287" y="4149198"/>
            <a:ext cx="704352" cy="396000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xmlns="" id="{2FF1EA0E-54BC-4642-B2B0-99AFE421850E}"/>
              </a:ext>
            </a:extLst>
          </p:cNvPr>
          <p:cNvPicPr>
            <a:picLocks noChangeAspect="1"/>
          </p:cNvPicPr>
          <p:nvPr/>
        </p:nvPicPr>
        <p:blipFill>
          <a:blip r:embed="rId3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1835" y="2703427"/>
            <a:ext cx="825000" cy="36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458B31D5-8D14-4F5C-9D9F-C8F3156F2B68}"/>
              </a:ext>
            </a:extLst>
          </p:cNvPr>
          <p:cNvPicPr>
            <a:picLocks noChangeAspect="1"/>
          </p:cNvPicPr>
          <p:nvPr/>
        </p:nvPicPr>
        <p:blipFill>
          <a:blip r:embed="rId4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4220" y="1769248"/>
            <a:ext cx="1152000" cy="616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3835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9778" y="329386"/>
            <a:ext cx="2452632" cy="2452632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6539696" y="555170"/>
            <a:ext cx="5509550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009EE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faisons nous ?</a:t>
            </a:r>
          </a:p>
          <a:p>
            <a:endParaRPr lang="fr-FR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Port Community System est un </a:t>
            </a:r>
            <a:r>
              <a:rPr lang="fr-FR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guichet unique</a:t>
            </a:r>
            <a:r>
              <a:rPr lang="fr-FR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électronique </a:t>
            </a:r>
            <a:r>
              <a:rPr lang="fr-FR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neutre</a:t>
            </a:r>
            <a:r>
              <a:rPr lang="fr-FR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qui optimise, automatise et </a:t>
            </a:r>
            <a:r>
              <a:rPr lang="fr-FR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sécurise</a:t>
            </a:r>
            <a:r>
              <a:rPr lang="fr-FR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tous les process liés au commerce international</a:t>
            </a:r>
          </a:p>
          <a:p>
            <a:endParaRPr lang="fr-FR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Cette plateforme </a:t>
            </a:r>
            <a:r>
              <a:rPr lang="fr-FR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ouverte</a:t>
            </a:r>
            <a:r>
              <a:rPr lang="fr-FR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permet l’échange </a:t>
            </a:r>
            <a:r>
              <a:rPr lang="fr-FR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intelligent </a:t>
            </a:r>
            <a:r>
              <a:rPr lang="fr-FR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d’informations entre les acteurs privés et public qui composent une communauté portuaire ou aéroportuaire </a:t>
            </a:r>
          </a:p>
          <a:p>
            <a:endParaRPr lang="fr-FR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1930" y="3407717"/>
            <a:ext cx="2988328" cy="2988328"/>
          </a:xfrm>
          <a:prstGeom prst="rect">
            <a:avLst/>
          </a:prstGeom>
        </p:spPr>
      </p:pic>
      <p:sp>
        <p:nvSpPr>
          <p:cNvPr id="3" name="Flèche : bas 2"/>
          <p:cNvSpPr/>
          <p:nvPr/>
        </p:nvSpPr>
        <p:spPr>
          <a:xfrm>
            <a:off x="2562844" y="2878390"/>
            <a:ext cx="666500" cy="432955"/>
          </a:xfrm>
          <a:prstGeom prst="downArrow">
            <a:avLst/>
          </a:prstGeom>
          <a:solidFill>
            <a:srgbClr val="97B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24706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6543031" y="0"/>
            <a:ext cx="5387547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800" b="1" u="none" strike="noStrike" kern="1200" cap="none" spc="0" normalizeH="0" baseline="0" noProof="0" dirty="0">
              <a:ln>
                <a:noFill/>
              </a:ln>
              <a:solidFill>
                <a:srgbClr val="FFFFF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800" b="1" u="none" strike="noStrike" kern="1200" cap="none" spc="0" normalizeH="0" baseline="0" noProof="0" dirty="0">
              <a:ln>
                <a:noFill/>
              </a:ln>
              <a:solidFill>
                <a:srgbClr val="FFFFF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u="none" strike="noStrike" kern="1200" cap="none" spc="0" normalizeH="0" baseline="0" noProof="0" dirty="0">
                <a:ln>
                  <a:noFill/>
                </a:ln>
                <a:solidFill>
                  <a:srgbClr val="FFFF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S)ONE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3200" b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Notre 4</a:t>
            </a:r>
            <a:r>
              <a:rPr lang="en-US" sz="2800" baseline="300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ème</a:t>
            </a: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génération</a:t>
            </a: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de PCS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Basée</a:t>
            </a: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sur 30 </a:t>
            </a:r>
            <a:r>
              <a:rPr kumimoji="0" lang="en-US" sz="2800" b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ans</a:t>
            </a: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d’expérience</a:t>
            </a: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clients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Déployée</a:t>
            </a: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sur les </a:t>
            </a:r>
            <a:r>
              <a:rPr kumimoji="0" lang="en-US" sz="2800" b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toutes</a:t>
            </a: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dernières</a:t>
            </a: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technologies Microsoft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455" y="647173"/>
            <a:ext cx="5152516" cy="5152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3978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8B9DA630-5C8B-4E77-BA46-8E5CD5AE2EF8}"/>
              </a:ext>
            </a:extLst>
          </p:cNvPr>
          <p:cNvSpPr/>
          <p:nvPr/>
        </p:nvSpPr>
        <p:spPr>
          <a:xfrm>
            <a:off x="6343497" y="0"/>
            <a:ext cx="5744862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Une nouvelle génération 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Adapté aux nouvelles technologies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Adapté aux usages : ouvert et sur internet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(accès sur tablette, smartphone..)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Modulable, configurable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votre propre interface d’administration de compte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 nouvelles fonctions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business intelligence, KPI, arborescence par dossier…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Transition en douceur et accompagnée entre AP+ et S)ONE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(par étape, EDI, formation,..)</a:t>
            </a:r>
          </a:p>
        </p:txBody>
      </p:sp>
    </p:spTree>
    <p:extLst>
      <p:ext uri="{BB962C8B-B14F-4D97-AF65-F5344CB8AC3E}">
        <p14:creationId xmlns:p14="http://schemas.microsoft.com/office/powerpoint/2010/main" val="1905159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E82402D8-C292-4954-9F8C-5CD6A6FB34C4}"/>
              </a:ext>
            </a:extLst>
          </p:cNvPr>
          <p:cNvSpPr/>
          <p:nvPr/>
        </p:nvSpPr>
        <p:spPr>
          <a:xfrm>
            <a:off x="6574141" y="192789"/>
            <a:ext cx="5617859" cy="621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500" b="1" i="0" u="none" strike="noStrike" kern="1200" cap="none" spc="-6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Expertise &amp; innovation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fr-FR" sz="2500" b="1" i="0" u="none" strike="noStrike" kern="1200" cap="none" spc="-6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200" b="1" i="0" u="none" strike="noStrike" kern="1200" cap="none" spc="-6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Partner gold Microsoft depuis 2011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0" i="0" u="none" strike="noStrike" kern="1200" cap="none" spc="-6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Cloud Azure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200" b="1" i="0" u="none" strike="noStrike" kern="1200" cap="none" spc="-6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Membre fondateur de TRAFIS </a:t>
            </a:r>
            <a:r>
              <a:rPr kumimoji="0" lang="fr-FR" sz="2200" b="1" i="0" u="none" strike="noStrike" kern="1200" cap="none" spc="-6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Lab</a:t>
            </a:r>
            <a:r>
              <a:rPr kumimoji="0" lang="fr-FR" sz="2200" b="0" i="0" u="none" strike="noStrike" kern="1200" cap="none" spc="-6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- </a:t>
            </a:r>
            <a:r>
              <a:rPr kumimoji="0" lang="fr-FR" sz="2000" b="0" i="0" u="none" strike="noStrike" kern="1200" cap="none" spc="-6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dédié à la facilitation du commerce</a:t>
            </a:r>
            <a:endParaRPr kumimoji="0" lang="fr-FR" sz="2200" b="0" i="0" u="none" strike="noStrike" kern="1200" cap="none" spc="-6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0" i="0" u="none" strike="noStrike" kern="1200" cap="none" spc="-6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Smart Port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0" i="0" u="none" strike="noStrike" kern="1200" cap="none" spc="-6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Intelligence artificielle 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0" i="0" u="none" strike="noStrike" kern="1200" cap="none" spc="-6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IoT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0" i="0" u="none" strike="noStrike" kern="1200" cap="none" spc="-6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Cybersécurité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200" b="1" i="0" u="none" strike="noStrike" kern="1200" cap="none" spc="-6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 pôle innovation dédié 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0" i="0" u="none" strike="noStrike" kern="1200" cap="none" spc="-6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Analyse prédictive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0" i="0" u="none" strike="noStrike" kern="1200" cap="none" spc="-6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Big data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0" i="0" u="none" strike="noStrike" kern="1200" cap="none" spc="-6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Next </a:t>
            </a:r>
            <a:r>
              <a:rPr kumimoji="0" lang="fr-FR" sz="2000" b="0" i="0" u="none" strike="noStrike" kern="1200" cap="none" spc="-6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gen</a:t>
            </a:r>
            <a:r>
              <a:rPr kumimoji="0" lang="fr-FR" sz="2000" b="0" i="0" u="none" strike="noStrike" kern="1200" cap="none" spc="-6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PCS</a:t>
            </a:r>
            <a:r>
              <a:rPr kumimoji="0" lang="fr-FR" sz="2200" b="0" i="0" u="none" strike="noStrike" kern="1200" cap="none" spc="-6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kumimoji="0" lang="fr-FR" sz="2200" b="0" i="0" u="none" strike="noStrike" kern="1200" cap="none" spc="-6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fr-FR" sz="2200" b="0" i="0" u="none" strike="noStrike" kern="1200" cap="none" spc="-6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kumimoji="0" lang="fr-FR" sz="2200" b="0" i="0" u="none" strike="noStrike" kern="1200" cap="none" spc="-6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368E91E7-7AF3-410F-813F-1E1A685AAC2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5593" y="192789"/>
            <a:ext cx="1306402" cy="1221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653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xmlns="" id="{A8B60C80-8F1D-4CB1-BC93-5C220A7C5A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xmlns="" id="{86B2685A-D3B7-45A4-9FDE-0DE632AACD21}"/>
              </a:ext>
            </a:extLst>
          </p:cNvPr>
          <p:cNvSpPr txBox="1"/>
          <p:nvPr/>
        </p:nvSpPr>
        <p:spPr>
          <a:xfrm>
            <a:off x="6225790" y="168504"/>
            <a:ext cx="5880296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 c</a:t>
            </a: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hiffres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clés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53 places 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équipées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(21 en France)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fr-FR" sz="28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00 utilisateurs quotidiens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(4500 en France)</a:t>
            </a:r>
            <a:endParaRPr kumimoji="0" lang="fr-FR" sz="20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2/3 du commerce extérieur 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 la France traité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Nos clients portuaires :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328.7 MT 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 marchandises dont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12.15 M 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EVP et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0.5 M 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véhicules</a:t>
            </a:r>
          </a:p>
        </p:txBody>
      </p:sp>
    </p:spTree>
    <p:extLst>
      <p:ext uri="{BB962C8B-B14F-4D97-AF65-F5344CB8AC3E}">
        <p14:creationId xmlns:p14="http://schemas.microsoft.com/office/powerpoint/2010/main" val="4503127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267C472C-2303-4820-8121-5899D0A7DFDD}"/>
              </a:ext>
            </a:extLst>
          </p:cNvPr>
          <p:cNvSpPr/>
          <p:nvPr/>
        </p:nvSpPr>
        <p:spPr>
          <a:xfrm>
            <a:off x="6072188" y="-14288"/>
            <a:ext cx="6119812" cy="64604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xmlns="" id="{8AADEF83-0079-457C-8B1C-D010C4A9B7D2}"/>
              </a:ext>
            </a:extLst>
          </p:cNvPr>
          <p:cNvSpPr txBox="1"/>
          <p:nvPr/>
        </p:nvSpPr>
        <p:spPr>
          <a:xfrm>
            <a:off x="6415001" y="455945"/>
            <a:ext cx="54227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4D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 Solutions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xmlns="" id="{814A069C-745E-4BE4-A172-7CA8A9A11DC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0107" y="1688908"/>
            <a:ext cx="2524778" cy="835624"/>
          </a:xfrm>
          <a:prstGeom prst="rect">
            <a:avLst/>
          </a:prstGeom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xmlns="" id="{0E844A27-9DAA-4E0C-86B4-EFB50247AB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492420" y="4497262"/>
            <a:ext cx="1152818" cy="788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EB18DFB7-6082-4CD3-9477-DB8B421A5E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9327704" y="3172720"/>
            <a:ext cx="2510071" cy="727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xmlns="" id="{9983C598-C0F4-4380-9BE5-622832E534B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5001" y="4552091"/>
            <a:ext cx="1472629" cy="76913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xmlns="" id="{E0F3082C-95AA-45D0-9706-BB76F622E8BD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0029" y="4497262"/>
            <a:ext cx="1587746" cy="774360"/>
          </a:xfrm>
          <a:prstGeom prst="rect">
            <a:avLst/>
          </a:prstGeom>
        </p:spPr>
      </p:pic>
      <p:pic>
        <p:nvPicPr>
          <p:cNvPr id="17" name="Graphique 16">
            <a:extLst>
              <a:ext uri="{FF2B5EF4-FFF2-40B4-BE49-F238E27FC236}">
                <a16:creationId xmlns:a16="http://schemas.microsoft.com/office/drawing/2014/main" xmlns="" id="{E90D511F-4098-4369-BB50-5C0CEF748E8E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6758455" y="3123245"/>
            <a:ext cx="1882983" cy="830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0433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07D796D7-DF8F-4551-9E4D-B97F09351137}"/>
              </a:ext>
            </a:extLst>
          </p:cNvPr>
          <p:cNvSpPr txBox="1"/>
          <p:nvPr/>
        </p:nvSpPr>
        <p:spPr>
          <a:xfrm>
            <a:off x="6242727" y="1021223"/>
            <a:ext cx="572289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fr-FR" sz="2800" dirty="0">
                <a:solidFill>
                  <a:srgbClr val="FFFF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Annonces et Déclarations : </a:t>
            </a:r>
          </a:p>
          <a:p>
            <a:pPr>
              <a:spcAft>
                <a:spcPts val="600"/>
              </a:spcAft>
            </a:pPr>
            <a:r>
              <a:rPr lang="fr-FR" sz="2000" dirty="0">
                <a:solidFill>
                  <a:srgbClr val="FFFF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Manifeste, </a:t>
            </a:r>
            <a:r>
              <a:rPr lang="fr-FR" sz="2000" dirty="0" err="1">
                <a:solidFill>
                  <a:srgbClr val="FFFF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booking</a:t>
            </a:r>
            <a:r>
              <a:rPr lang="fr-FR" sz="2000" dirty="0">
                <a:solidFill>
                  <a:srgbClr val="FFFF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B/L, voyage, empotage / dépotage, vide,.. </a:t>
            </a:r>
          </a:p>
          <a:p>
            <a:pPr>
              <a:spcAft>
                <a:spcPts val="600"/>
              </a:spcAft>
            </a:pPr>
            <a:r>
              <a:rPr lang="fr-FR" sz="2800" dirty="0">
                <a:solidFill>
                  <a:srgbClr val="FFFF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Mouvements : </a:t>
            </a:r>
            <a:r>
              <a:rPr lang="fr-FR" sz="2000" dirty="0">
                <a:solidFill>
                  <a:srgbClr val="FFFF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Entrée, sortie, chargement, déchargement,..</a:t>
            </a:r>
          </a:p>
          <a:p>
            <a:pPr>
              <a:spcAft>
                <a:spcPts val="600"/>
              </a:spcAft>
            </a:pPr>
            <a:r>
              <a:rPr lang="fr-FR" sz="2800" dirty="0">
                <a:solidFill>
                  <a:srgbClr val="FFFF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Autorisations :</a:t>
            </a:r>
            <a:r>
              <a:rPr lang="fr-FR" sz="2000" dirty="0">
                <a:solidFill>
                  <a:srgbClr val="FFFF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Autorité portuaire, Agences gouvernementales, Douanes, acteurs privés</a:t>
            </a:r>
          </a:p>
          <a:p>
            <a:pPr>
              <a:spcAft>
                <a:spcPts val="600"/>
              </a:spcAft>
            </a:pPr>
            <a:r>
              <a:rPr lang="fr-FR" sz="2800" dirty="0">
                <a:solidFill>
                  <a:srgbClr val="FFFF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</a:t>
            </a:r>
            <a:r>
              <a:rPr lang="fr-FR" sz="2800" dirty="0" err="1">
                <a:solidFill>
                  <a:srgbClr val="FFFF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permits</a:t>
            </a:r>
            <a:r>
              <a:rPr lang="fr-FR" sz="2800" dirty="0">
                <a:solidFill>
                  <a:srgbClr val="FFFF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:</a:t>
            </a:r>
            <a:r>
              <a:rPr lang="fr-FR" sz="2000" dirty="0">
                <a:solidFill>
                  <a:srgbClr val="FFFF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Licence d’importation, d’exportation, spécifiques,…</a:t>
            </a:r>
          </a:p>
          <a:p>
            <a:pPr>
              <a:spcAft>
                <a:spcPts val="600"/>
              </a:spcAft>
            </a:pPr>
            <a:r>
              <a:rPr lang="fr-FR" sz="2800" dirty="0" err="1">
                <a:solidFill>
                  <a:srgbClr val="FFFF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Tracking</a:t>
            </a:r>
            <a:r>
              <a:rPr lang="fr-FR" sz="2800" dirty="0">
                <a:solidFill>
                  <a:srgbClr val="FFFF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-tracing:</a:t>
            </a:r>
            <a:r>
              <a:rPr lang="fr-FR" sz="2000" dirty="0">
                <a:solidFill>
                  <a:srgbClr val="FFFF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temps réel, notifications paramétrables, historique des statuts</a:t>
            </a:r>
          </a:p>
          <a:p>
            <a:pPr>
              <a:spcAft>
                <a:spcPts val="600"/>
              </a:spcAft>
            </a:pPr>
            <a:r>
              <a:rPr lang="fr-FR" sz="2800" dirty="0">
                <a:solidFill>
                  <a:srgbClr val="FFFF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Business Intelligence : </a:t>
            </a:r>
            <a:r>
              <a:rPr lang="fr-FR" sz="2000" dirty="0">
                <a:solidFill>
                  <a:srgbClr val="FFFF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Statistiques, KPI, tableaux de bord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C1AA10AE-B0F9-4D9F-85FF-63EDD7017C1E}"/>
              </a:ext>
            </a:extLst>
          </p:cNvPr>
          <p:cNvSpPr/>
          <p:nvPr/>
        </p:nvSpPr>
        <p:spPr>
          <a:xfrm>
            <a:off x="6648064" y="303420"/>
            <a:ext cx="48397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Fonctionnalités principales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28F611AA-2754-4458-8866-773C8B030DD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9194" y="1818323"/>
            <a:ext cx="5315712" cy="2849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7257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xmlns="" id="{3D429C1B-E7DF-4AB6-A9BA-C032A2230D60}"/>
              </a:ext>
            </a:extLst>
          </p:cNvPr>
          <p:cNvSpPr/>
          <p:nvPr/>
        </p:nvSpPr>
        <p:spPr>
          <a:xfrm>
            <a:off x="4632671" y="1445870"/>
            <a:ext cx="1065440" cy="958510"/>
          </a:xfrm>
          <a:prstGeom prst="roundRect">
            <a:avLst/>
          </a:prstGeom>
          <a:solidFill>
            <a:srgbClr val="FFFF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xmlns="" id="{82105EEC-230E-4D2F-9618-6CB7DD0F4E0C}"/>
              </a:ext>
            </a:extLst>
          </p:cNvPr>
          <p:cNvSpPr/>
          <p:nvPr/>
        </p:nvSpPr>
        <p:spPr>
          <a:xfrm>
            <a:off x="4414533" y="129267"/>
            <a:ext cx="1566541" cy="1077732"/>
          </a:xfrm>
          <a:prstGeom prst="roundRect">
            <a:avLst/>
          </a:prstGeom>
          <a:solidFill>
            <a:srgbClr val="FFFF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xmlns="" id="{54A655E8-A9ED-4A1C-9260-C0C08A85A101}"/>
              </a:ext>
            </a:extLst>
          </p:cNvPr>
          <p:cNvSpPr/>
          <p:nvPr/>
        </p:nvSpPr>
        <p:spPr>
          <a:xfrm>
            <a:off x="4573738" y="2769505"/>
            <a:ext cx="1065440" cy="883556"/>
          </a:xfrm>
          <a:prstGeom prst="roundRect">
            <a:avLst/>
          </a:prstGeom>
          <a:solidFill>
            <a:srgbClr val="FFFF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xmlns="" id="{F690FA3F-FB16-4813-AAFA-7B2EB67AD838}"/>
              </a:ext>
            </a:extLst>
          </p:cNvPr>
          <p:cNvSpPr/>
          <p:nvPr/>
        </p:nvSpPr>
        <p:spPr>
          <a:xfrm>
            <a:off x="4259826" y="2769505"/>
            <a:ext cx="1749865" cy="1057566"/>
          </a:xfrm>
          <a:prstGeom prst="roundRect">
            <a:avLst/>
          </a:prstGeom>
          <a:solidFill>
            <a:srgbClr val="FFFF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xmlns="" id="{5E287814-7487-4119-AB1D-3B541DB1CBC5}"/>
              </a:ext>
            </a:extLst>
          </p:cNvPr>
          <p:cNvSpPr/>
          <p:nvPr/>
        </p:nvSpPr>
        <p:spPr>
          <a:xfrm>
            <a:off x="4573738" y="3974102"/>
            <a:ext cx="1065440" cy="1022083"/>
          </a:xfrm>
          <a:prstGeom prst="roundRect">
            <a:avLst/>
          </a:prstGeom>
          <a:solidFill>
            <a:srgbClr val="FFFF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xmlns="" id="{DEE10C68-0C94-459D-9E17-C8F7981BE4B4}"/>
              </a:ext>
            </a:extLst>
          </p:cNvPr>
          <p:cNvSpPr/>
          <p:nvPr/>
        </p:nvSpPr>
        <p:spPr>
          <a:xfrm>
            <a:off x="4508719" y="5326939"/>
            <a:ext cx="1499439" cy="870282"/>
          </a:xfrm>
          <a:prstGeom prst="roundRect">
            <a:avLst/>
          </a:prstGeom>
          <a:solidFill>
            <a:srgbClr val="FFFF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xmlns="" id="{979C2BD3-8040-46A7-A969-CE745276DF9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3738" y="572189"/>
            <a:ext cx="874889" cy="36341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xmlns="" id="{A19EB0BB-3A42-49C9-A8F4-0EE0C89139F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0538" y="4106737"/>
            <a:ext cx="418826" cy="59785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xmlns="" id="{0EFB5ECF-819A-42F3-8F99-B8AF78D6EFA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6634" y="1580199"/>
            <a:ext cx="581021" cy="62534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xmlns="" id="{156A1C57-7FA6-458C-A87E-DBE749350A7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2288" y="2895955"/>
            <a:ext cx="755327" cy="51671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xmlns="" id="{3D523A9A-4AE1-46E7-9BFE-E1A84E54BF2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3190" y="5415510"/>
            <a:ext cx="762957" cy="507909"/>
          </a:xfrm>
          <a:prstGeom prst="rect">
            <a:avLst/>
          </a:prstGeom>
        </p:spPr>
      </p:pic>
      <p:pic>
        <p:nvPicPr>
          <p:cNvPr id="16" name="Picture 23">
            <a:extLst>
              <a:ext uri="{FF2B5EF4-FFF2-40B4-BE49-F238E27FC236}">
                <a16:creationId xmlns:a16="http://schemas.microsoft.com/office/drawing/2014/main" xmlns="" id="{5D0533F9-AB6C-46A4-B873-9A7C6707AE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08610" y="1846475"/>
            <a:ext cx="420456" cy="420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68">
            <a:extLst>
              <a:ext uri="{FF2B5EF4-FFF2-40B4-BE49-F238E27FC236}">
                <a16:creationId xmlns:a16="http://schemas.microsoft.com/office/drawing/2014/main" xmlns="" id="{ED2009C3-3C1B-42F2-9183-9DDE9FCDB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60618" y="5276375"/>
            <a:ext cx="420456" cy="420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69">
            <a:extLst>
              <a:ext uri="{FF2B5EF4-FFF2-40B4-BE49-F238E27FC236}">
                <a16:creationId xmlns:a16="http://schemas.microsoft.com/office/drawing/2014/main" xmlns="" id="{17DB6265-6411-4B81-8451-AB8DE1AA24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95157" y="4088678"/>
            <a:ext cx="420456" cy="420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70">
            <a:extLst>
              <a:ext uri="{FF2B5EF4-FFF2-40B4-BE49-F238E27FC236}">
                <a16:creationId xmlns:a16="http://schemas.microsoft.com/office/drawing/2014/main" xmlns="" id="{3255C078-EAA2-4C26-BC42-53C41942B6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7703" y="2967576"/>
            <a:ext cx="420456" cy="420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2">
            <a:extLst>
              <a:ext uri="{FF2B5EF4-FFF2-40B4-BE49-F238E27FC236}">
                <a16:creationId xmlns:a16="http://schemas.microsoft.com/office/drawing/2014/main" xmlns="" id="{05D36FF1-5738-4D80-BEB5-03BA716FC8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9235" y="725374"/>
            <a:ext cx="420456" cy="420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E8A04208-067F-4616-B466-E623C5DA8880}"/>
              </a:ext>
            </a:extLst>
          </p:cNvPr>
          <p:cNvSpPr/>
          <p:nvPr/>
        </p:nvSpPr>
        <p:spPr>
          <a:xfrm>
            <a:off x="6399514" y="529595"/>
            <a:ext cx="5617859" cy="4847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S)ONE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prend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en charge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.. tout type de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marchandise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: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0" i="0" u="none" strike="noStrike" kern="1200" cap="none" spc="-6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Conteneur, Vrac solide et liquide, Conventionnel, Roulier (Ro-Ro), Ferry</a:t>
            </a:r>
            <a:br>
              <a:rPr kumimoji="0" lang="fr-FR" sz="2200" b="0" i="0" u="none" strike="noStrike" kern="1200" cap="none" spc="-6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fr-FR" sz="2200" b="0" i="0" u="none" strike="noStrike" kern="1200" cap="none" spc="-6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kumimoji="0" lang="fr-FR" sz="2200" b="0" i="0" u="none" strike="noStrike" kern="1200" cap="none" spc="-6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.. quel que soit le mode de transport :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Maritime, Aérien, Terrestre, Fluvial, Ferroviaire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fr-FR" sz="3200" b="0" i="0" u="none" strike="noStrike" kern="1200" cap="none" spc="-6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kumimoji="0" lang="fr-FR" sz="3200" b="0" i="0" u="none" strike="noStrike" kern="1200" cap="none" spc="-6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.. pour l’ensemble des flux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Import, Export, Transit, Transbordement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7970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xmlns="" id="{4BB4EECF-FA95-4623-B188-FF26CE8F947F}"/>
              </a:ext>
            </a:extLst>
          </p:cNvPr>
          <p:cNvSpPr txBox="1"/>
          <p:nvPr/>
        </p:nvSpPr>
        <p:spPr>
          <a:xfrm>
            <a:off x="6626086" y="675860"/>
            <a:ext cx="5559762" cy="3570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800" b="1" i="0" u="none" strike="noStrike" kern="1200" cap="none" spc="0" baseline="0" dirty="0">
                <a:solidFill>
                  <a:srgbClr val="FFFFFF"/>
                </a:solidFill>
                <a:uFillTx/>
                <a:latin typeface="Arial" pitchFamily="34"/>
                <a:cs typeface="Arial" pitchFamily="34"/>
              </a:rPr>
              <a:t>Lieux concernés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800" b="1" i="0" u="none" strike="noStrike" kern="1200" cap="none" spc="0" baseline="0" dirty="0">
              <a:solidFill>
                <a:srgbClr val="FFFFFF"/>
              </a:solidFill>
              <a:uFillTx/>
              <a:latin typeface="Arial" pitchFamily="34"/>
              <a:cs typeface="Arial" pitchFamily="34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i="0" u="none" strike="noStrike" kern="1200" cap="none" spc="0" baseline="0" dirty="0">
                <a:solidFill>
                  <a:srgbClr val="FFFFFF"/>
                </a:solidFill>
                <a:uFillTx/>
                <a:latin typeface="Arial" pitchFamily="34"/>
                <a:cs typeface="Arial" pitchFamily="34"/>
              </a:rPr>
              <a:t>Terminaux </a:t>
            </a:r>
            <a:r>
              <a:rPr lang="fr-FR" sz="1100" b="0" i="0" u="none" strike="noStrike" kern="1200" cap="none" spc="0" baseline="0" dirty="0">
                <a:solidFill>
                  <a:srgbClr val="FFFFFF"/>
                </a:solidFill>
                <a:uFillTx/>
                <a:latin typeface="Arial" pitchFamily="34"/>
                <a:cs typeface="Arial" pitchFamily="34"/>
              </a:rPr>
              <a:t>portuaires, aéroportuaires, ferroviaires</a:t>
            </a:r>
            <a:endParaRPr lang="fr-FR" sz="1400" b="0" i="0" u="none" strike="noStrike" kern="1200" cap="none" spc="0" baseline="0" dirty="0">
              <a:solidFill>
                <a:srgbClr val="FFFFFF"/>
              </a:solidFill>
              <a:uFillTx/>
              <a:latin typeface="Arial" pitchFamily="34"/>
              <a:cs typeface="Arial" pitchFamily="34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i="0" u="none" strike="noStrike" kern="1200" cap="none" spc="0" baseline="0" dirty="0">
                <a:solidFill>
                  <a:srgbClr val="FFFFFF"/>
                </a:solidFill>
                <a:uFillTx/>
                <a:latin typeface="Arial" pitchFamily="34"/>
                <a:cs typeface="Arial" pitchFamily="34"/>
              </a:rPr>
              <a:t>Entrepôts sous douane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i="0" u="none" strike="noStrike" kern="1200" cap="none" spc="0" baseline="0" dirty="0">
                <a:solidFill>
                  <a:srgbClr val="FFFFFF"/>
                </a:solidFill>
                <a:uFillTx/>
                <a:latin typeface="Arial" pitchFamily="34"/>
                <a:cs typeface="Arial" pitchFamily="34"/>
              </a:rPr>
              <a:t>Entrepôt</a:t>
            </a:r>
            <a:r>
              <a:rPr lang="fr-FR" sz="2000" b="0" i="0" u="none" strike="noStrike" kern="1200" cap="none" spc="0" baseline="0" dirty="0">
                <a:solidFill>
                  <a:srgbClr val="FFFFFF"/>
                </a:solidFill>
                <a:uFillTx/>
                <a:latin typeface="Arial" pitchFamily="34"/>
                <a:cs typeface="Arial" pitchFamily="34"/>
              </a:rPr>
              <a:t>s </a:t>
            </a:r>
            <a:r>
              <a:rPr lang="fr-FR" sz="1200" b="0" i="0" u="none" strike="noStrike" kern="1200" cap="none" spc="0" baseline="0" dirty="0">
                <a:solidFill>
                  <a:srgbClr val="FFFFFF"/>
                </a:solidFill>
                <a:uFillTx/>
                <a:latin typeface="Arial" pitchFamily="34"/>
                <a:cs typeface="Arial" pitchFamily="34"/>
              </a:rPr>
              <a:t>importateurs et exportateurs</a:t>
            </a:r>
            <a:endParaRPr lang="fr-FR" sz="2000" b="0" i="0" u="none" strike="noStrike" kern="1200" cap="none" spc="0" baseline="0" dirty="0">
              <a:solidFill>
                <a:srgbClr val="FFFFFF"/>
              </a:solidFill>
              <a:uFillTx/>
              <a:latin typeface="Arial" pitchFamily="34"/>
              <a:cs typeface="Arial" pitchFamily="34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0" i="0" u="none" strike="noStrike" kern="1200" cap="none" spc="0" baseline="0" dirty="0">
                <a:solidFill>
                  <a:srgbClr val="FFFFFF"/>
                </a:solidFill>
                <a:uFillTx/>
                <a:latin typeface="Arial" pitchFamily="34"/>
                <a:cs typeface="Arial" pitchFamily="34"/>
              </a:rPr>
              <a:t>Centres </a:t>
            </a:r>
            <a:r>
              <a:rPr lang="fr-FR" sz="2000" b="1" i="0" u="none" strike="noStrike" kern="1200" cap="none" spc="0" baseline="0" dirty="0">
                <a:solidFill>
                  <a:srgbClr val="FFFFFF"/>
                </a:solidFill>
                <a:uFillTx/>
                <a:latin typeface="Arial" pitchFamily="34"/>
                <a:cs typeface="Arial" pitchFamily="34"/>
              </a:rPr>
              <a:t>d’empotage / dépotage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i="0" u="none" strike="noStrike" kern="1200" cap="none" spc="0" baseline="0" dirty="0">
                <a:solidFill>
                  <a:srgbClr val="FFFFFF"/>
                </a:solidFill>
                <a:uFillTx/>
                <a:latin typeface="Arial" pitchFamily="34"/>
                <a:cs typeface="Arial" pitchFamily="34"/>
              </a:rPr>
              <a:t>Dépôts</a:t>
            </a:r>
            <a:r>
              <a:rPr lang="fr-FR" sz="2000" b="0" i="0" u="none" strike="noStrike" kern="1200" cap="none" spc="0" baseline="0" dirty="0">
                <a:solidFill>
                  <a:srgbClr val="FFFFFF"/>
                </a:solidFill>
                <a:uFillTx/>
                <a:latin typeface="Arial" pitchFamily="34"/>
                <a:cs typeface="Arial" pitchFamily="34"/>
              </a:rPr>
              <a:t> de conteneurs vides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i="0" u="none" strike="noStrike" kern="1200" cap="none" spc="0" baseline="0" dirty="0">
                <a:solidFill>
                  <a:srgbClr val="FFFFFF"/>
                </a:solidFill>
                <a:uFillTx/>
                <a:latin typeface="Arial" pitchFamily="34"/>
                <a:cs typeface="Arial" pitchFamily="34"/>
              </a:rPr>
              <a:t>Postes frontière </a:t>
            </a:r>
            <a:r>
              <a:rPr lang="fr-FR" sz="2000" b="0" i="0" u="none" strike="noStrike" kern="1200" cap="none" spc="0" baseline="0" dirty="0">
                <a:solidFill>
                  <a:srgbClr val="FFFFFF"/>
                </a:solidFill>
                <a:uFillTx/>
                <a:latin typeface="Arial" pitchFamily="34"/>
                <a:cs typeface="Arial" pitchFamily="34"/>
              </a:rPr>
              <a:t>terrestres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0" i="0" u="none" strike="noStrike" kern="1200" cap="none" spc="0" baseline="0" dirty="0">
                <a:solidFill>
                  <a:srgbClr val="FFFFFF"/>
                </a:solidFill>
                <a:uFillTx/>
                <a:latin typeface="Arial" pitchFamily="34"/>
                <a:cs typeface="Arial" pitchFamily="34"/>
              </a:rPr>
              <a:t> </a:t>
            </a:r>
          </a:p>
        </p:txBody>
      </p:sp>
      <p:sp>
        <p:nvSpPr>
          <p:cNvPr id="3" name="Rectangle : coins arrondis 4">
            <a:extLst>
              <a:ext uri="{FF2B5EF4-FFF2-40B4-BE49-F238E27FC236}">
                <a16:creationId xmlns:a16="http://schemas.microsoft.com/office/drawing/2014/main" xmlns="" id="{548FBB7D-70A3-48E6-8BCA-B6B2CE1B051D}"/>
              </a:ext>
            </a:extLst>
          </p:cNvPr>
          <p:cNvSpPr/>
          <p:nvPr/>
        </p:nvSpPr>
        <p:spPr>
          <a:xfrm>
            <a:off x="6959881" y="3892244"/>
            <a:ext cx="4736819" cy="218660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C00000"/>
          </a:solidFill>
          <a:ln w="12701" cap="flat">
            <a:solidFill>
              <a:srgbClr val="FF505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0" i="0" u="none" strike="noStrike" kern="1200" cap="none" spc="0" baseline="0" dirty="0">
                <a:solidFill>
                  <a:srgbClr val="FFFFFF"/>
                </a:solidFill>
                <a:uFillTx/>
                <a:latin typeface="Arial" pitchFamily="34"/>
                <a:cs typeface="Arial" pitchFamily="34"/>
              </a:rPr>
              <a:t>Le périmètre géographique de S)ONE est l’ensemble des lieux pour lesquels </a:t>
            </a:r>
            <a:br>
              <a:rPr lang="fr-FR" sz="2000" b="0" i="0" u="none" strike="noStrike" kern="1200" cap="none" spc="0" baseline="0" dirty="0">
                <a:solidFill>
                  <a:srgbClr val="FFFFFF"/>
                </a:solidFill>
                <a:uFillTx/>
                <a:latin typeface="Arial" pitchFamily="34"/>
                <a:cs typeface="Arial" pitchFamily="34"/>
              </a:rPr>
            </a:br>
            <a:r>
              <a:rPr lang="fr-FR" sz="2000" b="0" i="0" u="none" strike="noStrike" kern="1200" cap="none" spc="0" baseline="0" dirty="0">
                <a:solidFill>
                  <a:srgbClr val="FFFFFF"/>
                </a:solidFill>
                <a:uFillTx/>
                <a:latin typeface="Arial" pitchFamily="34"/>
                <a:cs typeface="Arial" pitchFamily="34"/>
              </a:rPr>
              <a:t>les mouvements de marchandise </a:t>
            </a:r>
            <a:br>
              <a:rPr lang="fr-FR" sz="2000" b="0" i="0" u="none" strike="noStrike" kern="1200" cap="none" spc="0" baseline="0" dirty="0">
                <a:solidFill>
                  <a:srgbClr val="FFFFFF"/>
                </a:solidFill>
                <a:uFillTx/>
                <a:latin typeface="Arial" pitchFamily="34"/>
                <a:cs typeface="Arial" pitchFamily="34"/>
              </a:rPr>
            </a:br>
            <a:r>
              <a:rPr lang="fr-FR" sz="2000" b="0" i="0" u="none" strike="noStrike" kern="1200" cap="none" spc="0" baseline="0" dirty="0">
                <a:solidFill>
                  <a:srgbClr val="FFFFFF"/>
                </a:solidFill>
                <a:uFillTx/>
                <a:latin typeface="Arial" pitchFamily="34"/>
                <a:cs typeface="Arial" pitchFamily="34"/>
              </a:rPr>
              <a:t>sont enregistrés</a:t>
            </a:r>
          </a:p>
        </p:txBody>
      </p:sp>
      <p:sp>
        <p:nvSpPr>
          <p:cNvPr id="4" name="Espace réservé du pied de page 5">
            <a:extLst>
              <a:ext uri="{FF2B5EF4-FFF2-40B4-BE49-F238E27FC236}">
                <a16:creationId xmlns:a16="http://schemas.microsoft.com/office/drawing/2014/main" xmlns="" id="{868CF242-185D-48D3-A3DF-A83B780E85B4}"/>
              </a:ext>
            </a:extLst>
          </p:cNvPr>
          <p:cNvSpPr txBox="1"/>
          <p:nvPr/>
        </p:nvSpPr>
        <p:spPr>
          <a:xfrm>
            <a:off x="332009" y="6446154"/>
            <a:ext cx="9105906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b="0" i="0" u="none" strike="noStrike" kern="1200" cap="none" spc="0" baseline="0">
              <a:solidFill>
                <a:srgbClr val="898989"/>
              </a:solidFill>
              <a:uFillTx/>
              <a:latin typeface="Arial" pitchFamily="34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605081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A9D3EF1A-9899-47DF-9E03-B80E7F0D4A2B}"/>
              </a:ext>
            </a:extLst>
          </p:cNvPr>
          <p:cNvSpPr/>
          <p:nvPr/>
        </p:nvSpPr>
        <p:spPr>
          <a:xfrm>
            <a:off x="6356651" y="0"/>
            <a:ext cx="5617859" cy="6355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Acteurs concernés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Importateurs, exportateurs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Compagnies de transport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(maritimes, aériennes, fluviales, routières, ferroviaires)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Organisateurs de transport, Commissionnaires en douane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Groupeurs / 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dégroupeurs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Opérateurs de terminaux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(Maritimes, aériens, ferroviaires, postes frontières)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Gestionnaires d’entrepôts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Autorités (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aéro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-)portuaire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Administration des douanes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Administrations de contrôle </a:t>
            </a:r>
            <a:b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(Phyto, véto, police, gendarmerie, …)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Banques</a:t>
            </a:r>
          </a:p>
        </p:txBody>
      </p:sp>
    </p:spTree>
    <p:extLst>
      <p:ext uri="{BB962C8B-B14F-4D97-AF65-F5344CB8AC3E}">
        <p14:creationId xmlns:p14="http://schemas.microsoft.com/office/powerpoint/2010/main" val="33958796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arte&#10;&#10;Description générée avec un niveau de confiance élevé">
            <a:hlinkClick r:id="rId2"/>
            <a:extLst>
              <a:ext uri="{FF2B5EF4-FFF2-40B4-BE49-F238E27FC236}">
                <a16:creationId xmlns:a16="http://schemas.microsoft.com/office/drawing/2014/main" xmlns="" id="{89D2E56F-84F6-4AEE-9EC0-1F78937A0C9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812" y="3127595"/>
            <a:ext cx="5716173" cy="2679456"/>
          </a:xfrm>
          <a:prstGeom prst="rect">
            <a:avLst/>
          </a:prstGeom>
        </p:spPr>
      </p:pic>
      <p:pic>
        <p:nvPicPr>
          <p:cNvPr id="6" name="Image 5" descr="Une image contenant texte, carte&#10;&#10;Description générée avec un niveau de confiance très élevé">
            <a:hlinkClick r:id="rId2"/>
            <a:extLst>
              <a:ext uri="{FF2B5EF4-FFF2-40B4-BE49-F238E27FC236}">
                <a16:creationId xmlns:a16="http://schemas.microsoft.com/office/drawing/2014/main" xmlns="" id="{C8958F8B-7903-4222-9FD5-20C2DAD2B92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812" y="179143"/>
            <a:ext cx="5716173" cy="267945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D9CF8899-4510-4C08-A23E-9A51522E27CE}"/>
              </a:ext>
            </a:extLst>
          </p:cNvPr>
          <p:cNvSpPr/>
          <p:nvPr/>
        </p:nvSpPr>
        <p:spPr>
          <a:xfrm>
            <a:off x="6352171" y="422030"/>
            <a:ext cx="5716173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es outils </a:t>
            </a:r>
            <a:r>
              <a:rPr kumimoji="0" lang="fr-FR" sz="2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Business Intelligence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intégrés dans S)ONE </a:t>
            </a:r>
            <a:r>
              <a:rPr lang="fr-FR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afin d’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utiliser intelligemment les données :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Production de tableaux de bord &amp; KPIs personnalisables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(se mesurer et comparer aux moyennes)</a:t>
            </a:r>
          </a:p>
          <a:p>
            <a:pPr marL="1714500" marR="0" lvl="3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kumimoji="0" lang="fr-FR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Aide à la décision</a:t>
            </a:r>
          </a:p>
          <a:p>
            <a:pPr marL="1714500" marR="0" lvl="3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kumimoji="0" lang="fr-FR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Amélioration continue</a:t>
            </a:r>
          </a:p>
          <a:p>
            <a:pPr marL="1714500" marR="0" lvl="3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kumimoji="0" lang="fr-FR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Analyse prédictive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828800" marR="0" lvl="3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Publication de statistiques et KPI du passage portuaire par HAROPA port du Havre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7E025BAC-F5EE-435F-98FA-9522BFFF072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5945" y="3227182"/>
            <a:ext cx="2013530" cy="28488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153574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xmlns="" id="{D04517B4-B0EE-4005-8FF0-4AA18EED79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728" y="2609026"/>
            <a:ext cx="5467350" cy="3771900"/>
          </a:xfrm>
          <a:prstGeom prst="rect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xmlns="" id="{CB61044E-4985-4476-8FA9-51559784FB44}"/>
              </a:ext>
            </a:extLst>
          </p:cNvPr>
          <p:cNvSpPr txBox="1"/>
          <p:nvPr/>
        </p:nvSpPr>
        <p:spPr>
          <a:xfrm>
            <a:off x="6175131" y="0"/>
            <a:ext cx="6016869" cy="614014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dirty="0">
                <a:solidFill>
                  <a:srgbClr val="FFFFFF"/>
                </a:solidFill>
                <a:latin typeface="Arial" pitchFamily="34"/>
                <a:cs typeface="Arial" pitchFamily="34"/>
              </a:rPr>
              <a:t/>
            </a:r>
            <a:br>
              <a:rPr lang="fr-FR" sz="2400" dirty="0">
                <a:solidFill>
                  <a:srgbClr val="FFFFFF"/>
                </a:solidFill>
                <a:latin typeface="Arial" pitchFamily="34"/>
                <a:cs typeface="Arial" pitchFamily="34"/>
              </a:rPr>
            </a:br>
            <a:r>
              <a:rPr lang="fr-FR" sz="2800" b="1" dirty="0">
                <a:solidFill>
                  <a:srgbClr val="FFFFFF"/>
                </a:solidFill>
                <a:latin typeface="Arial" pitchFamily="34"/>
                <a:cs typeface="Arial" pitchFamily="34"/>
              </a:rPr>
              <a:t>Gestion d’escale complète pilote :  </a:t>
            </a:r>
            <a:endParaRPr lang="fr-FR" sz="2800" b="1" i="0" u="none" strike="noStrike" kern="1200" cap="none" spc="0" baseline="0" dirty="0">
              <a:solidFill>
                <a:srgbClr val="FFFFFF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100" b="0" i="0" u="none" strike="noStrike" kern="1200" cap="none" spc="0" baseline="0" dirty="0">
              <a:solidFill>
                <a:srgbClr val="FFFFFF"/>
              </a:solidFill>
              <a:uFillTx/>
              <a:latin typeface="Arial" pitchFamily="34"/>
              <a:cs typeface="Arial" pitchFamily="34"/>
            </a:endParaRPr>
          </a:p>
          <a:p>
            <a:pPr marL="342900" indent="-342900">
              <a:buSzPct val="80000"/>
              <a:buFont typeface="Wingdings" panose="05000000000000000000" pitchFamily="2" charset="2"/>
              <a:buChar char="§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dirty="0">
                <a:solidFill>
                  <a:srgbClr val="FFFFFF"/>
                </a:solidFill>
                <a:latin typeface="Arial" pitchFamily="34"/>
                <a:cs typeface="Arial" pitchFamily="34"/>
              </a:rPr>
              <a:t>Navires Porte-Conteneurs</a:t>
            </a:r>
          </a:p>
          <a:p>
            <a:pPr marL="800100" lvl="1" indent="-342900">
              <a:buSzPct val="80000"/>
              <a:buFont typeface="Wingdings" pitchFamily="2"/>
              <a:buChar char="§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dirty="0">
                <a:solidFill>
                  <a:srgbClr val="FFFFFF"/>
                </a:solidFill>
                <a:latin typeface="Arial" pitchFamily="34"/>
                <a:cs typeface="Arial" pitchFamily="34"/>
              </a:rPr>
              <a:t>MAERSK HANOI </a:t>
            </a:r>
          </a:p>
          <a:p>
            <a:pPr marL="800100" lvl="1" indent="-342900">
              <a:buSzPct val="80000"/>
              <a:buFont typeface="Wingdings" pitchFamily="2"/>
              <a:buChar char="§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dirty="0">
                <a:solidFill>
                  <a:srgbClr val="FFFFFF"/>
                </a:solidFill>
                <a:latin typeface="Arial" pitchFamily="34"/>
                <a:cs typeface="Arial" pitchFamily="34"/>
              </a:rPr>
              <a:t>MARFRET GUYANE </a:t>
            </a:r>
          </a:p>
          <a:p>
            <a:pPr marL="800100" lvl="1" indent="-342900">
              <a:buSzPct val="80000"/>
              <a:buFont typeface="Wingdings" pitchFamily="2"/>
              <a:buChar char="§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dirty="0">
                <a:solidFill>
                  <a:srgbClr val="FFFFFF"/>
                </a:solidFill>
                <a:latin typeface="Arial" pitchFamily="34"/>
                <a:cs typeface="Arial" pitchFamily="34"/>
              </a:rPr>
              <a:t>CMA CGM ANTOINE SAINT EXUPERY</a:t>
            </a:r>
          </a:p>
          <a:p>
            <a:pPr marL="800100" lvl="1" indent="-342900">
              <a:buSzPct val="80000"/>
              <a:buFont typeface="Wingdings" pitchFamily="2"/>
              <a:buChar char="§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dirty="0">
                <a:solidFill>
                  <a:srgbClr val="FFFFFF"/>
                </a:solidFill>
                <a:latin typeface="Arial" pitchFamily="34"/>
                <a:cs typeface="Arial" pitchFamily="34"/>
              </a:rPr>
              <a:t>COSCO TIAN EN (Rouen)</a:t>
            </a:r>
          </a:p>
          <a:p>
            <a:pPr marL="800100" lvl="1" indent="-342900">
              <a:buSzPct val="80000"/>
              <a:buFont typeface="Wingdings" pitchFamily="2"/>
              <a:buChar char="§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dirty="0">
                <a:solidFill>
                  <a:srgbClr val="FFFFFF"/>
                </a:solidFill>
                <a:latin typeface="Arial" pitchFamily="34"/>
                <a:cs typeface="Arial" pitchFamily="34"/>
              </a:rPr>
              <a:t>MSC MIRJAM (29 octobre)</a:t>
            </a:r>
          </a:p>
          <a:p>
            <a:pPr marL="800100" lvl="1" indent="-342900">
              <a:buSzPct val="80000"/>
              <a:buFont typeface="Wingdings" pitchFamily="2"/>
              <a:buChar char="§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dirty="0">
              <a:solidFill>
                <a:srgbClr val="FFFFFF"/>
              </a:solidFill>
              <a:latin typeface="Arial" pitchFamily="34"/>
              <a:cs typeface="Arial" pitchFamily="34"/>
            </a:endParaRPr>
          </a:p>
          <a:p>
            <a:pPr marL="342900" indent="-342900">
              <a:buSzPct val="80000"/>
              <a:buFont typeface="Wingdings" pitchFamily="2"/>
              <a:buChar char="§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dirty="0">
                <a:solidFill>
                  <a:srgbClr val="FFFFFF"/>
                </a:solidFill>
                <a:latin typeface="Arial" pitchFamily="34"/>
                <a:cs typeface="Arial" pitchFamily="34"/>
              </a:rPr>
              <a:t>Navires Cars-Carriers</a:t>
            </a:r>
          </a:p>
          <a:p>
            <a:pPr marL="800100" lvl="1" indent="-342900">
              <a:buSzPct val="80000"/>
              <a:buFont typeface="Wingdings" pitchFamily="2"/>
              <a:buChar char="§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dirty="0">
                <a:solidFill>
                  <a:srgbClr val="FFFFFF"/>
                </a:solidFill>
                <a:latin typeface="Arial" pitchFamily="34"/>
                <a:cs typeface="Arial" pitchFamily="34"/>
              </a:rPr>
              <a:t>AUTOPRESTIGE (13 novembre)</a:t>
            </a:r>
          </a:p>
          <a:p>
            <a:pPr marL="800100" lvl="1" indent="-342900">
              <a:buSzPct val="80000"/>
              <a:buFont typeface="Wingdings" pitchFamily="2"/>
              <a:buChar char="§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dirty="0">
                <a:solidFill>
                  <a:srgbClr val="FFFFFF"/>
                </a:solidFill>
                <a:latin typeface="Arial" pitchFamily="34"/>
                <a:cs typeface="Arial" pitchFamily="34"/>
              </a:rPr>
              <a:t>MORNING PROPERITY (15 novembre)</a:t>
            </a:r>
          </a:p>
          <a:p>
            <a:pPr marL="800100" lvl="1" indent="-342900">
              <a:buSzPct val="80000"/>
              <a:buFont typeface="Wingdings" pitchFamily="2"/>
              <a:buChar char="§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dirty="0">
              <a:solidFill>
                <a:srgbClr val="FFFFFF"/>
              </a:solidFill>
              <a:latin typeface="Arial" pitchFamily="34"/>
              <a:cs typeface="Arial" pitchFamily="34"/>
            </a:endParaRPr>
          </a:p>
          <a:p>
            <a:pPr marL="342900" indent="-342900">
              <a:buSzPct val="80000"/>
              <a:buFont typeface="Wingdings" panose="05000000000000000000" pitchFamily="2" charset="2"/>
              <a:buChar char="§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Arial" pitchFamily="34"/>
                <a:cs typeface="Arial" pitchFamily="34"/>
              </a:rPr>
              <a:t>Validation des Annonces &amp; Constats</a:t>
            </a:r>
          </a:p>
          <a:p>
            <a:pPr marL="342900" indent="-342900">
              <a:buSzPct val="800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b="1" kern="0" dirty="0">
              <a:solidFill>
                <a:srgbClr val="FFFFFF"/>
              </a:solidFill>
              <a:latin typeface="Arial" pitchFamily="34"/>
              <a:cs typeface="Arial" pitchFamily="34"/>
            </a:endParaRPr>
          </a:p>
          <a:p>
            <a:pPr marL="342900" indent="-342900">
              <a:buSzPct val="80000"/>
              <a:buFont typeface="Wingdings" pitchFamily="2"/>
              <a:buChar char="§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dirty="0">
                <a:solidFill>
                  <a:srgbClr val="FFFFFF"/>
                </a:solidFill>
                <a:latin typeface="Arial" pitchFamily="34"/>
                <a:cs typeface="Arial" pitchFamily="34"/>
              </a:rPr>
              <a:t>Vérification des messages EDI</a:t>
            </a:r>
            <a:endParaRPr lang="fr-FR" sz="2000" b="0" i="0" u="none" strike="noStrike" kern="1200" cap="none" spc="0" baseline="0" dirty="0">
              <a:solidFill>
                <a:srgbClr val="FFFFFF"/>
              </a:solidFill>
              <a:uFillTx/>
              <a:latin typeface="Arial" pitchFamily="34"/>
              <a:cs typeface="Arial" pitchFamily="34"/>
            </a:endParaRPr>
          </a:p>
          <a:p>
            <a:pPr marL="457200" marR="0" lvl="1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0" i="0" u="none" strike="noStrike" kern="1200" cap="none" spc="0" baseline="0" dirty="0">
              <a:solidFill>
                <a:srgbClr val="FFFFFF"/>
              </a:solidFill>
              <a:uFillTx/>
              <a:latin typeface="Arial" pitchFamily="34"/>
              <a:cs typeface="Arial" pitchFamily="34"/>
            </a:endParaRPr>
          </a:p>
        </p:txBody>
      </p:sp>
      <p:pic>
        <p:nvPicPr>
          <p:cNvPr id="12" name="Image 11" descr="Une image contenant eau, ciel, bateau, extérieur&#10;&#10;Description générée avec un niveau de confiance très élevé">
            <a:extLst>
              <a:ext uri="{FF2B5EF4-FFF2-40B4-BE49-F238E27FC236}">
                <a16:creationId xmlns:a16="http://schemas.microsoft.com/office/drawing/2014/main" xmlns="" id="{459D7388-2F43-4FD9-ADBB-121B1E1CEB3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319" y="3592"/>
            <a:ext cx="3455390" cy="1923748"/>
          </a:xfrm>
          <a:prstGeom prst="rect">
            <a:avLst/>
          </a:prstGeom>
        </p:spPr>
      </p:pic>
      <p:pic>
        <p:nvPicPr>
          <p:cNvPr id="7" name="Image 6" descr="Une image contenant bateau, eau, ciel, bâtiment&#10;&#10;Description générée avec un niveau de confiance très élevé">
            <a:extLst>
              <a:ext uri="{FF2B5EF4-FFF2-40B4-BE49-F238E27FC236}">
                <a16:creationId xmlns:a16="http://schemas.microsoft.com/office/drawing/2014/main" xmlns="" id="{751922C7-5E0B-4033-B565-778BF8FE8C7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471" y="1"/>
            <a:ext cx="2770031" cy="1750198"/>
          </a:xfrm>
          <a:prstGeom prst="rect">
            <a:avLst/>
          </a:prstGeom>
        </p:spPr>
      </p:pic>
      <p:pic>
        <p:nvPicPr>
          <p:cNvPr id="6" name="Image 5" descr="Une image contenant eau, bateau, ciel, navire&#10;&#10;Description générée avec un niveau de confiance très élevé">
            <a:extLst>
              <a:ext uri="{FF2B5EF4-FFF2-40B4-BE49-F238E27FC236}">
                <a16:creationId xmlns:a16="http://schemas.microsoft.com/office/drawing/2014/main" xmlns="" id="{2B3E1CA9-6079-4078-AB2E-BFBE69790D2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00996" y="3291626"/>
            <a:ext cx="2716697" cy="1899166"/>
          </a:xfrm>
          <a:prstGeom prst="rect">
            <a:avLst/>
          </a:prstGeom>
        </p:spPr>
      </p:pic>
      <p:pic>
        <p:nvPicPr>
          <p:cNvPr id="8" name="Image 7" descr="Une image contenant ciel, extérieur, bateau, herbe&#10;&#10;Description générée avec un niveau de confiance très élevé">
            <a:extLst>
              <a:ext uri="{FF2B5EF4-FFF2-40B4-BE49-F238E27FC236}">
                <a16:creationId xmlns:a16="http://schemas.microsoft.com/office/drawing/2014/main" xmlns="" id="{4868F9DA-AB73-49BA-AEB7-03C45267411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251" y="1650812"/>
            <a:ext cx="3400996" cy="202481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3C3FFCF2-5FBB-46B9-8A1C-296CD394D3EE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89395" y="1650812"/>
            <a:ext cx="2738774" cy="1865791"/>
          </a:xfrm>
          <a:prstGeom prst="rect">
            <a:avLst/>
          </a:prstGeom>
        </p:spPr>
      </p:pic>
      <p:pic>
        <p:nvPicPr>
          <p:cNvPr id="11" name="Image 10" descr="Une image contenant ciel, bateau, extérieur, navire&#10;&#10;Description générée avec un niveau de confiance très élevé">
            <a:extLst>
              <a:ext uri="{FF2B5EF4-FFF2-40B4-BE49-F238E27FC236}">
                <a16:creationId xmlns:a16="http://schemas.microsoft.com/office/drawing/2014/main" xmlns="" id="{B27A552B-794F-40CD-BE29-55D51D9EA7B4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00996" y="4949780"/>
            <a:ext cx="2738774" cy="1444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7749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ED993050-6D13-491E-9CAD-952504ECA2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333" y="926420"/>
            <a:ext cx="11487750" cy="5226925"/>
          </a:xfrm>
          <a:prstGeom prst="rect">
            <a:avLst/>
          </a:prstGeom>
        </p:spPr>
      </p:pic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xmlns="" id="{409C1C6D-F922-43BE-A606-D441A7086662}"/>
              </a:ext>
            </a:extLst>
          </p:cNvPr>
          <p:cNvSpPr txBox="1"/>
          <p:nvPr/>
        </p:nvSpPr>
        <p:spPr>
          <a:xfrm>
            <a:off x="10072006" y="6446154"/>
            <a:ext cx="615043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A6F0271C-9A90-43FF-8EFD-C0D81CC63725}" type="slidenum">
              <a:rPr kumimoji="0" sz="10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16</a:t>
            </a:fld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xmlns="" id="{88CDF749-144E-46E4-B236-0D06E7F0CA5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33375"/>
            <a:ext cx="12192000" cy="436563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fr-FR" sz="2800" b="1" dirty="0">
                <a:solidFill>
                  <a:srgbClr val="004D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déploiement AXE SEINE 2019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19B23334-AE72-49BA-AAB8-D7C3A8CB78A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442" y="332658"/>
            <a:ext cx="1979992" cy="593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3421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60990B08-08B8-4D0F-9D4E-40471C2901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736" y="779632"/>
            <a:ext cx="5802577" cy="529873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0E79BF62-F21E-4A0A-AA07-9315F55DA19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2174" y="3676651"/>
            <a:ext cx="2789933" cy="836648"/>
          </a:xfrm>
          <a:prstGeom prst="rect">
            <a:avLst/>
          </a:prstGeom>
        </p:spPr>
      </p:pic>
      <p:sp>
        <p:nvSpPr>
          <p:cNvPr id="8" name="ZoneTexte 2">
            <a:extLst>
              <a:ext uri="{FF2B5EF4-FFF2-40B4-BE49-F238E27FC236}">
                <a16:creationId xmlns:a16="http://schemas.microsoft.com/office/drawing/2014/main" xmlns="" id="{057B5D6E-61AD-4CB8-81A7-439C94012EB0}"/>
              </a:ext>
            </a:extLst>
          </p:cNvPr>
          <p:cNvSpPr txBox="1"/>
          <p:nvPr/>
        </p:nvSpPr>
        <p:spPr>
          <a:xfrm>
            <a:off x="6589792" y="485775"/>
            <a:ext cx="5829299" cy="521681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Déploiements 2019-2020</a:t>
            </a:r>
            <a:b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Travaux en cours avec les communautés portuaires et logistiques de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Nantes-St-Nazaire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 Rochelle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Guadeloup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Caen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Fécamp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Calais</a:t>
            </a:r>
          </a:p>
        </p:txBody>
      </p:sp>
    </p:spTree>
    <p:extLst>
      <p:ext uri="{BB962C8B-B14F-4D97-AF65-F5344CB8AC3E}">
        <p14:creationId xmlns:p14="http://schemas.microsoft.com/office/powerpoint/2010/main" val="41709641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2DDA4E1C-599C-49A5-BDE1-724D183BB59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5770" y="1369882"/>
            <a:ext cx="8626230" cy="536369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xmlns="" id="{C96D68BC-720C-4198-8B62-938CF9B7FD1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70553" y="1049243"/>
            <a:ext cx="1408945" cy="130614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xmlns="" id="{784EED40-293A-4F53-99BC-E5ACDE67BEE2}"/>
              </a:ext>
            </a:extLst>
          </p:cNvPr>
          <p:cNvSpPr txBox="1"/>
          <p:nvPr/>
        </p:nvSpPr>
        <p:spPr>
          <a:xfrm>
            <a:off x="5319258" y="5223982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1,7 Million EVP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dont 85% transbordement</a:t>
            </a:r>
          </a:p>
        </p:txBody>
      </p:sp>
      <p:sp>
        <p:nvSpPr>
          <p:cNvPr id="12" name="Titre 5">
            <a:extLst>
              <a:ext uri="{FF2B5EF4-FFF2-40B4-BE49-F238E27FC236}">
                <a16:creationId xmlns:a16="http://schemas.microsoft.com/office/drawing/2014/main" xmlns="" id="{CEDDD9B0-09F6-418F-A6A2-109B41EA89FC}"/>
              </a:ext>
            </a:extLst>
          </p:cNvPr>
          <p:cNvSpPr txBox="1">
            <a:spLocks/>
          </p:cNvSpPr>
          <p:nvPr/>
        </p:nvSpPr>
        <p:spPr>
          <a:xfrm>
            <a:off x="0" y="336703"/>
            <a:ext cx="12158694" cy="43690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500" b="1" i="0" u="none" strike="noStrike" kern="1200" cap="none" spc="0" normalizeH="0" baseline="0" noProof="0" dirty="0">
                <a:ln>
                  <a:noFill/>
                </a:ln>
                <a:solidFill>
                  <a:srgbClr val="0057A7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Sur le hub jamaïcain : Une réussite collective</a:t>
            </a:r>
          </a:p>
        </p:txBody>
      </p:sp>
      <p:pic>
        <p:nvPicPr>
          <p:cNvPr id="18" name="Picture 2" descr="RÃ©sultats de recherche d'images pour Â«Â Port authority jamaicaÂ Â»">
            <a:extLst>
              <a:ext uri="{FF2B5EF4-FFF2-40B4-BE49-F238E27FC236}">
                <a16:creationId xmlns:a16="http://schemas.microsoft.com/office/drawing/2014/main" xmlns="" id="{88DD20B5-520A-4119-9F1E-B65DC79DB9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125980" y="1396228"/>
            <a:ext cx="2147888" cy="730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xmlns="" id="{18939E65-55CF-41A1-967D-E29D4DF80951}"/>
              </a:ext>
            </a:extLst>
          </p:cNvPr>
          <p:cNvSpPr/>
          <p:nvPr/>
        </p:nvSpPr>
        <p:spPr>
          <a:xfrm>
            <a:off x="302969" y="1565550"/>
            <a:ext cx="3471194" cy="4421117"/>
          </a:xfrm>
          <a:prstGeom prst="roundRect">
            <a:avLst/>
          </a:prstGeom>
          <a:solidFill>
            <a:srgbClr val="F39200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2019 :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Dernière étape   du déploiement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455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personnes formées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100%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du transbordement intégré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85%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du tonnage total  déjà couvert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100%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des déclarations en douane intégrées d’ASYCUDA vers S)ONE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37588724-76A3-40E0-8AE2-0E063F54F3B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43857" y="1396228"/>
            <a:ext cx="901661" cy="61458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xmlns="" id="{3035206C-D787-4977-8901-DFD86F95E27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442" y="332658"/>
            <a:ext cx="1979992" cy="59376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0909CD06-B35C-4D58-8503-8F72F4BFCB97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39289" y="1369882"/>
            <a:ext cx="1084782" cy="73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0888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6DA5CEFF-BEEE-4B29-B62D-E89CCF63DE95}"/>
              </a:ext>
            </a:extLst>
          </p:cNvPr>
          <p:cNvSpPr/>
          <p:nvPr/>
        </p:nvSpPr>
        <p:spPr>
          <a:xfrm>
            <a:off x="0" y="0"/>
            <a:ext cx="12192000" cy="12362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itre 2"/>
          <p:cNvSpPr txBox="1">
            <a:spLocks/>
          </p:cNvSpPr>
          <p:nvPr/>
        </p:nvSpPr>
        <p:spPr>
          <a:xfrm>
            <a:off x="843961" y="477029"/>
            <a:ext cx="11732654" cy="2815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rgbClr val="004D9B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500" dirty="0">
                <a:solidFill>
                  <a:srgbClr val="0057A7"/>
                </a:solidFill>
              </a:rPr>
              <a:t>République Démocratique du Congo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500" dirty="0">
                <a:solidFill>
                  <a:srgbClr val="0057A7"/>
                </a:solidFill>
              </a:rPr>
              <a:t>multimodalité &amp; postes frontières  </a:t>
            </a: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854" y="1236263"/>
            <a:ext cx="8905815" cy="5537735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1960" y="1507082"/>
            <a:ext cx="1504079" cy="1128059"/>
          </a:xfrm>
          <a:prstGeom prst="rect">
            <a:avLst/>
          </a:prstGeom>
        </p:spPr>
      </p:pic>
      <p:sp>
        <p:nvSpPr>
          <p:cNvPr id="19" name="ZoneTexte 18"/>
          <p:cNvSpPr txBox="1"/>
          <p:nvPr/>
        </p:nvSpPr>
        <p:spPr>
          <a:xfrm>
            <a:off x="9607144" y="2635141"/>
            <a:ext cx="2433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RDC</a:t>
            </a:r>
          </a:p>
        </p:txBody>
      </p:sp>
      <p:sp>
        <p:nvSpPr>
          <p:cNvPr id="9" name="Rectangle à coins arrondis 1">
            <a:extLst>
              <a:ext uri="{FF2B5EF4-FFF2-40B4-BE49-F238E27FC236}">
                <a16:creationId xmlns:a16="http://schemas.microsoft.com/office/drawing/2014/main" xmlns="" id="{653B32BA-6072-4066-9330-7938C2B1BD22}"/>
              </a:ext>
            </a:extLst>
          </p:cNvPr>
          <p:cNvSpPr/>
          <p:nvPr/>
        </p:nvSpPr>
        <p:spPr>
          <a:xfrm>
            <a:off x="363807" y="1497206"/>
            <a:ext cx="4585487" cy="991095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500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camions traités chaque jour </a:t>
            </a:r>
            <a:b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aux postes frontières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xmlns="" id="{40DC1564-7287-43D6-8073-87A0C4C7BFEF}"/>
              </a:ext>
            </a:extLst>
          </p:cNvPr>
          <p:cNvSpPr txBox="1"/>
          <p:nvPr/>
        </p:nvSpPr>
        <p:spPr>
          <a:xfrm>
            <a:off x="10330915" y="3093439"/>
            <a:ext cx="986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4D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2013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xmlns="" id="{8AB08F3D-072D-47B6-AD9D-BE6A416C3097}"/>
              </a:ext>
            </a:extLst>
          </p:cNvPr>
          <p:cNvSpPr txBox="1"/>
          <p:nvPr/>
        </p:nvSpPr>
        <p:spPr>
          <a:xfrm>
            <a:off x="348324" y="3410655"/>
            <a:ext cx="3960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Import : 5.2 MT of cargo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Export : 2.4 MT of cargo</a:t>
            </a:r>
          </a:p>
        </p:txBody>
      </p:sp>
      <p:sp>
        <p:nvSpPr>
          <p:cNvPr id="14" name="Rectangle à coins arrondis 1">
            <a:extLst>
              <a:ext uri="{FF2B5EF4-FFF2-40B4-BE49-F238E27FC236}">
                <a16:creationId xmlns:a16="http://schemas.microsoft.com/office/drawing/2014/main" xmlns="" id="{28C4BC55-F5BB-48D6-89F5-35DBB3B5F3E1}"/>
              </a:ext>
            </a:extLst>
          </p:cNvPr>
          <p:cNvSpPr/>
          <p:nvPr/>
        </p:nvSpPr>
        <p:spPr>
          <a:xfrm>
            <a:off x="7175104" y="4290402"/>
            <a:ext cx="4585487" cy="991095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de 13 500 personnes </a:t>
            </a:r>
            <a:r>
              <a:rPr lang="fr-FR" sz="20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formées sur place par nos équipes 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xmlns="" id="{2C8958CC-BDB8-46EE-9B9B-7407AF3DAFE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442" y="332658"/>
            <a:ext cx="1979992" cy="593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1897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que 1">
            <a:extLst>
              <a:ext uri="{FF2B5EF4-FFF2-40B4-BE49-F238E27FC236}">
                <a16:creationId xmlns:a16="http://schemas.microsoft.com/office/drawing/2014/main" xmlns="" id="{8C2F1B50-51F1-4703-88BA-8D8D4E4E111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772" t="38380" r="48616" b="6558"/>
          <a:stretch/>
        </p:blipFill>
        <p:spPr>
          <a:xfrm>
            <a:off x="0" y="-14991"/>
            <a:ext cx="6880485" cy="640080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064C0909-F90C-44BC-AADD-5293C6D728C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12248" y="2646673"/>
            <a:ext cx="836649" cy="27690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75CA184C-F5AD-48BB-900F-2C18DB9612D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0307" y="3515130"/>
            <a:ext cx="677061" cy="315510"/>
          </a:xfrm>
          <a:prstGeom prst="rect">
            <a:avLst/>
          </a:prstGeom>
        </p:spPr>
      </p:pic>
      <p:pic>
        <p:nvPicPr>
          <p:cNvPr id="10" name="Image 9" descr="Une image contenant clipart&#10;&#10;Description générée avec un niveau de confiance très élevé">
            <a:extLst>
              <a:ext uri="{FF2B5EF4-FFF2-40B4-BE49-F238E27FC236}">
                <a16:creationId xmlns:a16="http://schemas.microsoft.com/office/drawing/2014/main" xmlns="" id="{52480DF4-32D8-43EC-8CE1-C8C6155AE15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0518" y="4262222"/>
            <a:ext cx="745456" cy="31775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xmlns="" id="{A7653411-82AF-40B4-BD22-6916FDA5DF7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"/>
          <a:stretch/>
        </p:blipFill>
        <p:spPr>
          <a:xfrm>
            <a:off x="3054259" y="2907095"/>
            <a:ext cx="612518" cy="46665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xmlns="" id="{D430A5E8-D556-4FD8-ADBD-F7DF8DAB4A54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02558" y="1726427"/>
            <a:ext cx="618876" cy="412583"/>
          </a:xfrm>
          <a:prstGeom prst="rect">
            <a:avLst/>
          </a:prstGeom>
        </p:spPr>
      </p:pic>
      <p:pic>
        <p:nvPicPr>
          <p:cNvPr id="18" name="Image 17" descr="Une image contenant clipart&#10;&#10;Description générée avec un niveau de confiance très élevé">
            <a:extLst>
              <a:ext uri="{FF2B5EF4-FFF2-40B4-BE49-F238E27FC236}">
                <a16:creationId xmlns:a16="http://schemas.microsoft.com/office/drawing/2014/main" xmlns="" id="{D0162019-E1CC-4735-886D-F9DABFCB012F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33499" y="1441195"/>
            <a:ext cx="999884" cy="15331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xmlns="" id="{E8C12E25-0808-4274-823C-F8358CC0F40B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79552" y="1487984"/>
            <a:ext cx="814689" cy="317819"/>
          </a:xfrm>
          <a:prstGeom prst="rect">
            <a:avLst/>
          </a:prstGeom>
        </p:spPr>
      </p:pic>
      <p:pic>
        <p:nvPicPr>
          <p:cNvPr id="22" name="Image 21" descr="Une image contenant clipart&#10;&#10;Description générée avec un niveau de confiance très élevé">
            <a:extLst>
              <a:ext uri="{FF2B5EF4-FFF2-40B4-BE49-F238E27FC236}">
                <a16:creationId xmlns:a16="http://schemas.microsoft.com/office/drawing/2014/main" xmlns="" id="{09B28F8A-2352-412A-8DF2-DFCE489F4EF6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67328" y="1892723"/>
            <a:ext cx="873848" cy="209834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xmlns="" id="{BE1F1337-038A-4453-B440-0E296C5F075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43511" y="5013302"/>
            <a:ext cx="756673" cy="34531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xmlns="" id="{1B3C104F-7327-4D5F-93BE-7ACCB054C8D8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3977" y="4605858"/>
            <a:ext cx="800811" cy="263256"/>
          </a:xfrm>
          <a:prstGeom prst="rect">
            <a:avLst/>
          </a:prstGeom>
        </p:spPr>
      </p:pic>
      <p:pic>
        <p:nvPicPr>
          <p:cNvPr id="30" name="Image 29" descr="Une image contenant clipart&#10;&#10;Description générée avec un niveau de confiance très élevé">
            <a:extLst>
              <a:ext uri="{FF2B5EF4-FFF2-40B4-BE49-F238E27FC236}">
                <a16:creationId xmlns:a16="http://schemas.microsoft.com/office/drawing/2014/main" xmlns="" id="{5B19892F-8FB2-4E5E-A989-FAA881B86945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2480" y="2227192"/>
            <a:ext cx="612517" cy="245896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xmlns="" id="{0AF2F3CD-4D76-444D-A016-CF71C2F7EF0F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65116" y="2008329"/>
            <a:ext cx="612517" cy="320299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xmlns="" id="{DCC22C83-0A0D-43A7-8076-EB4BAC8E6D9F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2891" y="5570094"/>
            <a:ext cx="1346661" cy="263254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xmlns="" id="{6D78B418-140E-4B76-9126-0D78364A1803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0518" y="1585145"/>
            <a:ext cx="987770" cy="122358"/>
          </a:xfrm>
          <a:prstGeom prst="rect">
            <a:avLst/>
          </a:prstGeom>
        </p:spPr>
      </p:pic>
      <p:pic>
        <p:nvPicPr>
          <p:cNvPr id="1026" name="Picture 2" descr="Résultat de recherche d'images pour &quot;sistema telematico portuale  E-port logo&quot;">
            <a:hlinkClick r:id="rId18"/>
            <a:extLst>
              <a:ext uri="{FF2B5EF4-FFF2-40B4-BE49-F238E27FC236}">
                <a16:creationId xmlns:a16="http://schemas.microsoft.com/office/drawing/2014/main" xmlns="" id="{4B8251C1-AC46-4C74-B1F5-85ACBF434D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02558" y="4224905"/>
            <a:ext cx="644209" cy="644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xmlns="" id="{72348017-AB5B-478E-BA1F-4F49C55F73D1}"/>
              </a:ext>
            </a:extLst>
          </p:cNvPr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0737" y="3796999"/>
            <a:ext cx="918818" cy="338908"/>
          </a:xfrm>
          <a:prstGeom prst="rect">
            <a:avLst/>
          </a:prstGeom>
        </p:spPr>
      </p:pic>
      <p:sp>
        <p:nvSpPr>
          <p:cNvPr id="45" name="ZoneTexte 44">
            <a:extLst>
              <a:ext uri="{FF2B5EF4-FFF2-40B4-BE49-F238E27FC236}">
                <a16:creationId xmlns:a16="http://schemas.microsoft.com/office/drawing/2014/main" xmlns="" id="{18CF50B5-3E18-46F1-B55B-5D54EEC00E1F}"/>
              </a:ext>
            </a:extLst>
          </p:cNvPr>
          <p:cNvSpPr txBox="1"/>
          <p:nvPr/>
        </p:nvSpPr>
        <p:spPr>
          <a:xfrm>
            <a:off x="7065696" y="611114"/>
            <a:ext cx="487550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Cohabitation de PCS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Quelques exemples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Europe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2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SOGET est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membre fondateur de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D529C940-4489-4642-B0C0-8E047B1F05CC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3557" y="3981419"/>
            <a:ext cx="4599777" cy="1248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8451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ndir un rectangle avec un coin du même côté 2">
            <a:extLst>
              <a:ext uri="{FF2B5EF4-FFF2-40B4-BE49-F238E27FC236}">
                <a16:creationId xmlns:a16="http://schemas.microsoft.com/office/drawing/2014/main" xmlns="" id="{9D2EC1CC-CBFF-4739-AAB2-509E315A2908}"/>
              </a:ext>
            </a:extLst>
          </p:cNvPr>
          <p:cNvSpPr/>
          <p:nvPr/>
        </p:nvSpPr>
        <p:spPr>
          <a:xfrm rot="16200004">
            <a:off x="7739926" y="688455"/>
            <a:ext cx="1242017" cy="7683887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val 16667"/>
              <a:gd name="f8" fmla="abs f3"/>
              <a:gd name="f9" fmla="abs f4"/>
              <a:gd name="f10" fmla="abs f5"/>
              <a:gd name="f11" fmla="?: f8 f3 1"/>
              <a:gd name="f12" fmla="?: f9 f4 1"/>
              <a:gd name="f13" fmla="?: f10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6 f18 1"/>
              <a:gd name="f24" fmla="+- f22 0 f6"/>
              <a:gd name="f25" fmla="+- f21 0 f6"/>
              <a:gd name="f26" fmla="*/ f21 f18 1"/>
              <a:gd name="f27" fmla="*/ f22 f18 1"/>
              <a:gd name="f28" fmla="min f25 f24"/>
              <a:gd name="f29" fmla="*/ f28 f7 1"/>
              <a:gd name="f30" fmla="*/ f28 f6 1"/>
              <a:gd name="f31" fmla="*/ f29 1 100000"/>
              <a:gd name="f32" fmla="*/ f30 1 100000"/>
              <a:gd name="f33" fmla="+- f21 0 f31"/>
              <a:gd name="f34" fmla="+- f22 0 f32"/>
              <a:gd name="f35" fmla="+- f31 0 f32"/>
              <a:gd name="f36" fmla="*/ f31 29289 1"/>
              <a:gd name="f37" fmla="*/ f32 29289 1"/>
              <a:gd name="f38" fmla="*/ f31 f18 1"/>
              <a:gd name="f39" fmla="*/ f32 f18 1"/>
              <a:gd name="f40" fmla="*/ f36 1 100000"/>
              <a:gd name="f41" fmla="*/ f37 1 100000"/>
              <a:gd name="f42" fmla="*/ f33 f18 1"/>
              <a:gd name="f43" fmla="*/ f34 f18 1"/>
              <a:gd name="f44" fmla="?: f35 f40 f41"/>
              <a:gd name="f45" fmla="+- f22 0 f41"/>
              <a:gd name="f46" fmla="*/ f40 f18 1"/>
              <a:gd name="f47" fmla="+- f21 0 f44"/>
              <a:gd name="f48" fmla="*/ f44 f18 1"/>
              <a:gd name="f49" fmla="*/ f45 f18 1"/>
              <a:gd name="f50" fmla="*/ f47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8" t="f46" r="f50" b="f49"/>
            <a:pathLst>
              <a:path>
                <a:moveTo>
                  <a:pt x="f38" y="f23"/>
                </a:moveTo>
                <a:lnTo>
                  <a:pt x="f42" y="f23"/>
                </a:lnTo>
                <a:arcTo wR="f38" hR="f38" stAng="f2" swAng="f1"/>
                <a:lnTo>
                  <a:pt x="f26" y="f43"/>
                </a:lnTo>
                <a:arcTo wR="f39" hR="f39" stAng="f6" swAng="f1"/>
                <a:lnTo>
                  <a:pt x="f39" y="f27"/>
                </a:lnTo>
                <a:arcTo wR="f39" hR="f39" stAng="f1" swAng="f1"/>
                <a:lnTo>
                  <a:pt x="f23" y="f38"/>
                </a:lnTo>
                <a:arcTo wR="f38" hR="f38" stAng="f0" swAng="f1"/>
                <a:close/>
              </a:path>
            </a:pathLst>
          </a:custGeom>
          <a:solidFill>
            <a:srgbClr val="94C11F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35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ZoneTexte 5">
            <a:extLst>
              <a:ext uri="{FF2B5EF4-FFF2-40B4-BE49-F238E27FC236}">
                <a16:creationId xmlns:a16="http://schemas.microsoft.com/office/drawing/2014/main" xmlns="" id="{689BDF81-CE25-4E64-BA27-2C392FCE6258}"/>
              </a:ext>
            </a:extLst>
          </p:cNvPr>
          <p:cNvSpPr txBox="1"/>
          <p:nvPr/>
        </p:nvSpPr>
        <p:spPr>
          <a:xfrm>
            <a:off x="4696708" y="4218774"/>
            <a:ext cx="7328452" cy="62324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36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/>
                <a:ea typeface="+mn-ea"/>
                <a:cs typeface="Arial" pitchFamily="34"/>
              </a:rPr>
              <a:t>EasyBrexit</a:t>
            </a:r>
            <a:r>
              <a: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/>
                <a:ea typeface="+mn-ea"/>
                <a:cs typeface="Arial" pitchFamily="34"/>
              </a:rPr>
              <a:t> par SOGET</a:t>
            </a:r>
          </a:p>
        </p:txBody>
      </p:sp>
      <p:pic>
        <p:nvPicPr>
          <p:cNvPr id="4" name="Graphique 3">
            <a:extLst>
              <a:ext uri="{FF2B5EF4-FFF2-40B4-BE49-F238E27FC236}">
                <a16:creationId xmlns:a16="http://schemas.microsoft.com/office/drawing/2014/main" xmlns="" id="{3297DC5B-CF16-4EDA-98C9-C5E84379B14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006710" y="4011889"/>
            <a:ext cx="1882983" cy="830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7887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xmlns="" id="{AB598445-0ED6-423A-8501-1C52C97B61A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480131"/>
            <a:ext cx="12192000" cy="436563"/>
          </a:xfrm>
        </p:spPr>
        <p:txBody>
          <a:bodyPr>
            <a:normAutofit/>
          </a:bodyPr>
          <a:lstStyle/>
          <a:p>
            <a:pPr algn="ctr"/>
            <a:r>
              <a:rPr lang="fr-FR" sz="2500" b="1" dirty="0">
                <a:solidFill>
                  <a:srgbClr val="0057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Près de 4,5 millions d’unité fret poids-lourds en 2017 </a:t>
            </a:r>
          </a:p>
        </p:txBody>
      </p:sp>
      <p:pic>
        <p:nvPicPr>
          <p:cNvPr id="6" name="Graphique 5">
            <a:extLst>
              <a:ext uri="{FF2B5EF4-FFF2-40B4-BE49-F238E27FC236}">
                <a16:creationId xmlns:a16="http://schemas.microsoft.com/office/drawing/2014/main" xmlns="" id="{B79F6E4D-B922-4082-BBBA-0F713DCDC3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547080" y="1377244"/>
            <a:ext cx="9607282" cy="434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4811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xmlns="" id="{5404CF79-C1BE-4738-B8FB-4BB84C70318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33375"/>
            <a:ext cx="12192000" cy="436563"/>
          </a:xfrm>
        </p:spPr>
        <p:txBody>
          <a:bodyPr>
            <a:normAutofit/>
          </a:bodyPr>
          <a:lstStyle/>
          <a:p>
            <a:pPr algn="ctr"/>
            <a:r>
              <a:rPr lang="fr-FR" sz="2500" b="1" dirty="0">
                <a:solidFill>
                  <a:srgbClr val="0057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Services rouliers Transmanche</a:t>
            </a:r>
          </a:p>
        </p:txBody>
      </p:sp>
      <p:pic>
        <p:nvPicPr>
          <p:cNvPr id="5" name="Graphique 4">
            <a:extLst>
              <a:ext uri="{FF2B5EF4-FFF2-40B4-BE49-F238E27FC236}">
                <a16:creationId xmlns:a16="http://schemas.microsoft.com/office/drawing/2014/main" xmlns="" id="{0A984A95-9FCE-4DB6-BB1A-B480A53F61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665069" y="333375"/>
            <a:ext cx="8480416" cy="6033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7722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xmlns="" id="{7CE7732D-4209-4F45-BC2B-1A3BB5B0CC20}"/>
              </a:ext>
            </a:extLst>
          </p:cNvPr>
          <p:cNvSpPr txBox="1"/>
          <p:nvPr/>
        </p:nvSpPr>
        <p:spPr>
          <a:xfrm>
            <a:off x="6320115" y="144000"/>
            <a:ext cx="5938560" cy="59093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FFFFF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800" b="1" kern="0" dirty="0">
              <a:solidFill>
                <a:srgbClr val="FFFFF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000" b="1" i="1" u="none" strike="noStrike" kern="0" cap="none" spc="0" normalizeH="0" baseline="0" noProof="0" dirty="0">
                <a:ln>
                  <a:noFill/>
                </a:ln>
                <a:solidFill>
                  <a:srgbClr val="FFFF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kumimoji="0" lang="fr-FR" sz="1000" b="1" i="1" u="none" strike="noStrike" kern="0" cap="none" spc="0" normalizeH="0" baseline="0" noProof="0" dirty="0">
                <a:ln>
                  <a:noFill/>
                </a:ln>
                <a:solidFill>
                  <a:srgbClr val="FFFF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fr-FR" sz="2000" b="0" i="1" u="none" strike="noStrike" kern="0" cap="none" spc="0" normalizeH="0" baseline="0" noProof="0" dirty="0">
                <a:ln>
                  <a:noFill/>
                </a:ln>
                <a:solidFill>
                  <a:srgbClr val="FFFF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Solution digitale basé sur S)ONE pour faciliter le commerce Transmanche post-BREXIT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Rapidité de mise en œuvre :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b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Utilisation de systèmes existants </a:t>
            </a:r>
            <a:b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avec quelques adaptations éventuelles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Automatisation :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Interopérabilité avec </a:t>
            </a:r>
            <a:b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les systèmes des opérateurs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Fluidité du passage des camions : 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Prévision et anticipation pour éviter les stops inutiles et limiter les investissements dans le BTP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6B433376-4626-40CB-98B8-029D69E130A1}"/>
              </a:ext>
            </a:extLst>
          </p:cNvPr>
          <p:cNvSpPr/>
          <p:nvPr/>
        </p:nvSpPr>
        <p:spPr>
          <a:xfrm>
            <a:off x="-42863" y="-1"/>
            <a:ext cx="6138863" cy="6386513"/>
          </a:xfrm>
          <a:prstGeom prst="rect">
            <a:avLst/>
          </a:prstGeom>
          <a:solidFill>
            <a:srgbClr val="00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 descr="Une image contenant ciel&#10;&#10;Description générée avec un niveau de confiance très élevé">
            <a:extLst>
              <a:ext uri="{FF2B5EF4-FFF2-40B4-BE49-F238E27FC236}">
                <a16:creationId xmlns:a16="http://schemas.microsoft.com/office/drawing/2014/main" xmlns="" id="{9527FC3F-1561-4F7E-8AAE-51557DE83B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68" y="1087410"/>
            <a:ext cx="5867398" cy="4514068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xmlns="" id="{13F527B8-4F0E-4457-A134-715583A3D8C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408721" y="257277"/>
            <a:ext cx="1882984" cy="830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8592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xmlns="" id="{7DE9E91E-9B24-4EE2-8FEF-4F8136491F72}"/>
              </a:ext>
            </a:extLst>
          </p:cNvPr>
          <p:cNvSpPr txBox="1"/>
          <p:nvPr/>
        </p:nvSpPr>
        <p:spPr>
          <a:xfrm>
            <a:off x="6321600" y="144000"/>
            <a:ext cx="5643155" cy="594008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FF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EasyBrexit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FFFF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FFFF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fr-FR" sz="2000" b="0" i="1" u="none" strike="noStrike" kern="0" cap="none" spc="0" normalizeH="0" baseline="0" noProof="0" dirty="0">
                <a:ln>
                  <a:noFill/>
                </a:ln>
                <a:solidFill>
                  <a:srgbClr val="FFFF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pour les trafics Transmanche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srgbClr val="FFFFF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400" kern="0" dirty="0">
                <a:solidFill>
                  <a:srgbClr val="FFFF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liaisons Transmanche sont traitées comme des « ponts routiers »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400" kern="0" dirty="0">
                <a:solidFill>
                  <a:srgbClr val="FFFF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transporteur routier détient les informations sur les expéditions </a:t>
            </a:r>
            <a:r>
              <a:rPr lang="fr-FR" kern="0" dirty="0">
                <a:solidFill>
                  <a:srgbClr val="FFFF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(CMR ou équivalent). </a:t>
            </a:r>
            <a:r>
              <a:rPr lang="fr-FR" sz="2400" kern="0" dirty="0">
                <a:solidFill>
                  <a:srgbClr val="FFFF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peut annoncer ces expéditions comme les transporteurs maritimes </a:t>
            </a:r>
            <a:r>
              <a:rPr lang="fr-FR" kern="0" dirty="0">
                <a:solidFill>
                  <a:srgbClr val="FFFF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(manifestes, confirmations de </a:t>
            </a:r>
            <a:r>
              <a:rPr lang="fr-FR" kern="0" dirty="0" err="1">
                <a:solidFill>
                  <a:srgbClr val="FFFF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bookings</a:t>
            </a:r>
            <a:r>
              <a:rPr lang="fr-FR" kern="0" dirty="0">
                <a:solidFill>
                  <a:srgbClr val="FFFF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400" kern="0" dirty="0">
                <a:solidFill>
                  <a:srgbClr val="FFFF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L’interopérabilité avec le système douanier permet d’anticiper et de ne pas bloquer le camion sur le terminal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5D4B8ED7-9D2D-478B-988E-632C8D351BA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1" y="-14748"/>
            <a:ext cx="6096000" cy="6389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8946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039320" y="5553941"/>
            <a:ext cx="107025" cy="945573"/>
          </a:xfrm>
          <a:prstGeom prst="rect">
            <a:avLst/>
          </a:prstGeom>
          <a:solidFill>
            <a:srgbClr val="E41B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5172320" y="5405008"/>
            <a:ext cx="48773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www.soget.fr</a:t>
            </a:r>
            <a:endParaRPr lang="fr-F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Docks Dombasle – 4 rue des Lamaneurs</a:t>
            </a: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CS 20858 – 76085 Le Havre cedex – France</a:t>
            </a: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Tél. +33 2 35 19 25 54 |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info@soget.fr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5" name="Image 4">
            <a:hlinkClick r:id="rId4"/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9155" y="6196023"/>
            <a:ext cx="366632" cy="365038"/>
          </a:xfrm>
          <a:prstGeom prst="rect">
            <a:avLst/>
          </a:prstGeom>
        </p:spPr>
      </p:pic>
      <p:pic>
        <p:nvPicPr>
          <p:cNvPr id="6" name="Image 5">
            <a:hlinkClick r:id="rId6"/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24501" y="6201565"/>
            <a:ext cx="366632" cy="365038"/>
          </a:xfrm>
          <a:prstGeom prst="rect">
            <a:avLst/>
          </a:prstGeom>
        </p:spPr>
      </p:pic>
      <p:pic>
        <p:nvPicPr>
          <p:cNvPr id="7" name="Image 6">
            <a:hlinkClick r:id="rId8"/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5403" y="6196023"/>
            <a:ext cx="365038" cy="365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57499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0CFA6C9C0881842A07860D68A82A045" ma:contentTypeVersion="0" ma:contentTypeDescription="Crée un document." ma:contentTypeScope="" ma:versionID="77c163b8ca7da0174554a749df8da8f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A48E7D7-C65A-42F3-BAA3-F214C33CD94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5EE4B368-4A52-4EA5-807B-36E2B9360C1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A871509-A9DC-4D31-95AE-49D07A0FBFD0}">
  <ds:schemaRefs>
    <ds:schemaRef ds:uri="http://schemas.microsoft.com/office/2006/metadata/properties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54344</TotalTime>
  <Words>576</Words>
  <Application>Microsoft Office PowerPoint</Application>
  <PresentationFormat>Personnalisé</PresentationFormat>
  <Paragraphs>172</Paragraphs>
  <Slides>26</Slides>
  <Notes>5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27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Le déploiement AXE SEINE 2019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Près de 4,5 millions d’unité fret poids-lourds en 2017 </vt:lpstr>
      <vt:lpstr>Services rouliers Transmanche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Germain HIRON</dc:creator>
  <cp:lastModifiedBy>acoty</cp:lastModifiedBy>
  <cp:revision>520</cp:revision>
  <cp:lastPrinted>2018-12-07T15:03:35Z</cp:lastPrinted>
  <dcterms:created xsi:type="dcterms:W3CDTF">2017-01-27T10:10:19Z</dcterms:created>
  <dcterms:modified xsi:type="dcterms:W3CDTF">2019-02-23T22:05:08Z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0x01010000CFA6C9C0881842A07860D68A82A045</vt:lpwstr>
  </property>
</Properties>
</file>